
<file path=[Content_Types].xml><?xml version="1.0" encoding="utf-8"?>
<Types xmlns="http://schemas.openxmlformats.org/package/2006/content-types">
  <Default Extension="png" ContentType="image/png"/>
  <Default Extension="jpeg" ContentType="image/jpeg"/>
  <Default Extension="jpg&amp;ehk=VsZa2zmXiBFtGUdS"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amp;ehk=GJfXM0byP1iRg7aDjDO" ContentType="image/jpeg"/>
  <Default Extension="jpg&amp;ehk=T68xXisLN1UMNLXj3q1xbw&amp;r=0&amp;pid=OfficeInsert" ContentType="image/jpeg"/>
  <Default Extension="jpg" ContentType="image/jpeg"/>
  <Default Extension="jpg&amp;ehk=WGtM6h9IchR0egP2"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76" r:id="rId4"/>
    <p:sldId id="264" r:id="rId5"/>
    <p:sldId id="277" r:id="rId6"/>
    <p:sldId id="257" r:id="rId7"/>
    <p:sldId id="258" r:id="rId8"/>
    <p:sldId id="259" r:id="rId9"/>
    <p:sldId id="278" r:id="rId10"/>
    <p:sldId id="260" r:id="rId11"/>
    <p:sldId id="274" r:id="rId12"/>
    <p:sldId id="261" r:id="rId13"/>
    <p:sldId id="262" r:id="rId14"/>
    <p:sldId id="263" r:id="rId15"/>
    <p:sldId id="265" r:id="rId16"/>
    <p:sldId id="266" r:id="rId17"/>
    <p:sldId id="267" r:id="rId18"/>
    <p:sldId id="268" r:id="rId19"/>
    <p:sldId id="269" r:id="rId20"/>
    <p:sldId id="270" r:id="rId21"/>
    <p:sldId id="271" r:id="rId22"/>
    <p:sldId id="272" r:id="rId23"/>
    <p:sldId id="273"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0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Salvation</c:v>
                </c:pt>
              </c:strCache>
            </c:strRef>
          </c:tx>
          <c:explosion val="25"/>
          <c:cat>
            <c:strRef>
              <c:f>Sheet1!$A$2:$A$5</c:f>
              <c:strCache>
                <c:ptCount val="4"/>
                <c:pt idx="0">
                  <c:v>ages 0-4</c:v>
                </c:pt>
                <c:pt idx="1">
                  <c:v>ages 4-14</c:v>
                </c:pt>
                <c:pt idx="2">
                  <c:v>ages 15-30</c:v>
                </c:pt>
                <c:pt idx="3">
                  <c:v>ages 30+</c:v>
                </c:pt>
              </c:strCache>
            </c:strRef>
          </c:cat>
          <c:val>
            <c:numRef>
              <c:f>Sheet1!$B$2:$B$5</c:f>
              <c:numCache>
                <c:formatCode>0%</c:formatCode>
                <c:ptCount val="4"/>
                <c:pt idx="0">
                  <c:v>1.0000000000000083E-2</c:v>
                </c:pt>
                <c:pt idx="1">
                  <c:v>0.85000000000000064</c:v>
                </c:pt>
                <c:pt idx="2">
                  <c:v>0.1</c:v>
                </c:pt>
                <c:pt idx="3">
                  <c:v>4.0000000000000112E-2</c:v>
                </c:pt>
              </c:numCache>
            </c:numRef>
          </c:val>
          <c:extLst>
            <c:ext xmlns:c16="http://schemas.microsoft.com/office/drawing/2014/chart" uri="{C3380CC4-5D6E-409C-BE32-E72D297353CC}">
              <c16:uniqueId val="{00000000-FE4F-4615-AC5C-7951F9EED411}"/>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spPr>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76200" cap="flat" cmpd="sng" algn="ctr">
      <a:solidFill>
        <a:srgbClr val="FFC000"/>
      </a:solidFill>
      <a:prstDash val="solid"/>
    </a:ln>
    <a:effectLst>
      <a:outerShdw blurRad="40000" dist="23000" dir="5400000" rotWithShape="0">
        <a:srgbClr val="000000">
          <a:alpha val="35000"/>
        </a:srgbClr>
      </a:outerShdw>
    </a:effectLst>
  </c:spPr>
  <c:txPr>
    <a:bodyPr/>
    <a:lstStyle/>
    <a:p>
      <a:pPr>
        <a:defRPr>
          <a:solidFill>
            <a:schemeClr val="lt1"/>
          </a:solidFill>
          <a:latin typeface="+mn-lt"/>
          <a:ea typeface="+mn-ea"/>
          <a:cs typeface="+mn-cs"/>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9F3E46D2-90A6-41D8-8DD5-43D0187CFEB5}" type="datetimeFigureOut">
              <a:rPr lang="en-US" smtClean="0"/>
              <a:pPr/>
              <a:t>5/10/2017</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155C581-06D9-4E44-BA42-155E464E5E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F3E46D2-90A6-41D8-8DD5-43D0187CFEB5}"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5C581-06D9-4E44-BA42-155E464E5E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F3E46D2-90A6-41D8-8DD5-43D0187CFEB5}"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5C581-06D9-4E44-BA42-155E464E5E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9F3E46D2-90A6-41D8-8DD5-43D0187CFEB5}" type="datetimeFigureOut">
              <a:rPr lang="en-US" smtClean="0"/>
              <a:pPr/>
              <a:t>5/10/2017</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5155C581-06D9-4E44-BA42-155E464E5E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9F3E46D2-90A6-41D8-8DD5-43D0187CFEB5}" type="datetimeFigureOut">
              <a:rPr lang="en-US" smtClean="0"/>
              <a:pPr/>
              <a:t>5/10/2017</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5155C581-06D9-4E44-BA42-155E464E5E74}"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9F3E46D2-90A6-41D8-8DD5-43D0187CFEB5}" type="datetimeFigureOut">
              <a:rPr lang="en-US" smtClean="0"/>
              <a:pPr/>
              <a:t>5/10/2017</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155C581-06D9-4E44-BA42-155E464E5E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9F3E46D2-90A6-41D8-8DD5-43D0187CFEB5}"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5155C581-06D9-4E44-BA42-155E464E5E74}"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9F3E46D2-90A6-41D8-8DD5-43D0187CFEB5}" type="datetimeFigureOut">
              <a:rPr lang="en-US" smtClean="0"/>
              <a:pPr/>
              <a:t>5/10/2017</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5C581-06D9-4E44-BA42-155E464E5E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3E46D2-90A6-41D8-8DD5-43D0187CFEB5}" type="datetimeFigureOut">
              <a:rPr lang="en-US" smtClean="0"/>
              <a:pPr/>
              <a:t>5/10/2017</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5C581-06D9-4E44-BA42-155E464E5E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9F3E46D2-90A6-41D8-8DD5-43D0187CFEB5}" type="datetimeFigureOut">
              <a:rPr lang="en-US" smtClean="0"/>
              <a:pPr/>
              <a:t>5/10/2017</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5C581-06D9-4E44-BA42-155E464E5E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9F3E46D2-90A6-41D8-8DD5-43D0187CFEB5}"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155C581-06D9-4E44-BA42-155E464E5E74}"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F3E46D2-90A6-41D8-8DD5-43D0187CFEB5}" type="datetimeFigureOut">
              <a:rPr lang="en-US" smtClean="0"/>
              <a:pPr/>
              <a:t>5/10/2017</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155C581-06D9-4E44-BA42-155E464E5E74}"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1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10" Type="http://schemas.openxmlformats.org/officeDocument/2006/relationships/image" Target="../media/image27.jpeg"/><Relationship Id="rId4" Type="http://schemas.openxmlformats.org/officeDocument/2006/relationships/image" Target="../media/image22.jpe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wmf"/><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2.gif"/><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 Id="rId9" Type="http://schemas.openxmlformats.org/officeDocument/2006/relationships/image" Target="../media/image6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2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1.jpg&amp;ehk=T68xXisLN1UMNLXj3q1xbw&amp;r=0&amp;pid=OfficeInsert"/><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amp;ehk=VsZa2zmXiBFtGUd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2.bp.blogspot.com/-TAjL8IJVkBQ/TX0J1HYaN5I/AAAAAAAAAwA/x-E3bP3tQls/s1600/baby_lamb.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amp;ehk=WGtM6h9IchR0egP2"/><Relationship Id="rId1" Type="http://schemas.openxmlformats.org/officeDocument/2006/relationships/slideLayout" Target="../slideLayouts/slideLayout2.xml"/><Relationship Id="rId4" Type="http://schemas.openxmlformats.org/officeDocument/2006/relationships/image" Target="../media/image19.jpg&amp;ehk=GJfXM0byP1iRg7aDjDO"/></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dayschool.gif"/>
          <p:cNvPicPr/>
          <p:nvPr/>
        </p:nvPicPr>
        <p:blipFill>
          <a:blip r:embed="rId2" cstate="print"/>
          <a:stretch>
            <a:fillRect/>
          </a:stretch>
        </p:blipFill>
        <p:spPr>
          <a:xfrm>
            <a:off x="2667000" y="775690"/>
            <a:ext cx="3939481" cy="3796310"/>
          </a:xfrm>
          <a:prstGeom prst="rect">
            <a:avLst/>
          </a:prstGeom>
        </p:spPr>
      </p:pic>
      <p:sp>
        <p:nvSpPr>
          <p:cNvPr id="1026" name="WordArt 2"/>
          <p:cNvSpPr>
            <a:spLocks noChangeArrowheads="1" noChangeShapeType="1" noTextEdit="1"/>
          </p:cNvSpPr>
          <p:nvPr/>
        </p:nvSpPr>
        <p:spPr bwMode="auto">
          <a:xfrm>
            <a:off x="685800" y="4572000"/>
            <a:ext cx="8077200" cy="1181100"/>
          </a:xfrm>
          <a:prstGeom prst="rect">
            <a:avLst/>
          </a:prstGeom>
        </p:spPr>
        <p:txBody>
          <a:bodyPr wrap="none" fromWordArt="1">
            <a:prstTxWarp prst="textDeflate">
              <a:avLst>
                <a:gd name="adj" fmla="val 26227"/>
              </a:avLst>
            </a:prstTxWarp>
          </a:bodyPr>
          <a:lstStyle/>
          <a:p>
            <a:pPr algn="ctr" rtl="0"/>
            <a:r>
              <a:rPr lang="es-ES" sz="3600" kern="10" dirty="0">
                <a:ln w="9525">
                  <a:solidFill>
                    <a:srgbClr val="000000"/>
                  </a:solidFill>
                  <a:round/>
                  <a:headEnd/>
                  <a:tailEnd/>
                </a:ln>
                <a:solidFill>
                  <a:srgbClr val="000000"/>
                </a:solidFill>
                <a:latin typeface="Academy Engraved LET" pitchFamily="2" charset="0"/>
                <a:cs typeface="Angsana New"/>
              </a:rPr>
              <a:t>A </a:t>
            </a:r>
            <a:r>
              <a:rPr lang="es-ES" sz="3600" kern="10" dirty="0" err="1">
                <a:ln w="9525">
                  <a:solidFill>
                    <a:srgbClr val="000000"/>
                  </a:solidFill>
                  <a:round/>
                  <a:headEnd/>
                  <a:tailEnd/>
                </a:ln>
                <a:solidFill>
                  <a:srgbClr val="000000"/>
                </a:solidFill>
                <a:latin typeface="Academy Engraved LET" pitchFamily="2" charset="0"/>
                <a:cs typeface="Angsana New"/>
              </a:rPr>
              <a:t>Teacher’s</a:t>
            </a:r>
            <a:r>
              <a:rPr lang="es-ES" sz="3600" kern="10" dirty="0">
                <a:ln w="9525">
                  <a:solidFill>
                    <a:srgbClr val="000000"/>
                  </a:solidFill>
                  <a:round/>
                  <a:headEnd/>
                  <a:tailEnd/>
                </a:ln>
                <a:solidFill>
                  <a:srgbClr val="000000"/>
                </a:solidFill>
                <a:latin typeface="Academy Engraved LET" pitchFamily="2" charset="0"/>
                <a:cs typeface="Angsana New"/>
              </a:rPr>
              <a:t> </a:t>
            </a:r>
            <a:r>
              <a:rPr lang="es-ES" sz="3600" kern="10" dirty="0" err="1">
                <a:ln w="9525">
                  <a:solidFill>
                    <a:srgbClr val="000000"/>
                  </a:solidFill>
                  <a:round/>
                  <a:headEnd/>
                  <a:tailEnd/>
                </a:ln>
                <a:solidFill>
                  <a:srgbClr val="000000"/>
                </a:solidFill>
                <a:latin typeface="Academy Engraved LET" pitchFamily="2" charset="0"/>
                <a:cs typeface="Angsana New"/>
              </a:rPr>
              <a:t>Heart</a:t>
            </a:r>
            <a:r>
              <a:rPr lang="es-ES" sz="3600" kern="10" dirty="0">
                <a:ln w="9525">
                  <a:solidFill>
                    <a:srgbClr val="000000"/>
                  </a:solidFill>
                  <a:round/>
                  <a:headEnd/>
                  <a:tailEnd/>
                </a:ln>
                <a:solidFill>
                  <a:srgbClr val="000000"/>
                </a:solidFill>
                <a:latin typeface="Academy Engraved LET" pitchFamily="2" charset="0"/>
                <a:cs typeface="Angsana New"/>
              </a:rPr>
              <a:t> </a:t>
            </a:r>
            <a:r>
              <a:rPr lang="es-ES" sz="3600" kern="10" dirty="0" err="1">
                <a:ln w="9525">
                  <a:solidFill>
                    <a:srgbClr val="000000"/>
                  </a:solidFill>
                  <a:round/>
                  <a:headEnd/>
                  <a:tailEnd/>
                </a:ln>
                <a:solidFill>
                  <a:srgbClr val="000000"/>
                </a:solidFill>
                <a:latin typeface="Academy Engraved LET" pitchFamily="2" charset="0"/>
                <a:cs typeface="Angsana New"/>
              </a:rPr>
              <a:t>Workshop</a:t>
            </a:r>
            <a:endParaRPr lang="en-US" sz="3600" kern="10" spc="0" dirty="0">
              <a:ln w="9525">
                <a:solidFill>
                  <a:srgbClr val="000000"/>
                </a:solidFill>
                <a:round/>
                <a:headEnd/>
                <a:tailEnd/>
              </a:ln>
              <a:solidFill>
                <a:srgbClr val="000000"/>
              </a:solidFill>
              <a:effectLst/>
              <a:latin typeface="Academy Engraved LET" pitchFamily="2" charset="0"/>
              <a:cs typeface="Angsana New"/>
            </a:endParaRPr>
          </a:p>
        </p:txBody>
      </p:sp>
      <p:sp>
        <p:nvSpPr>
          <p:cNvPr id="2" name="Rectangle 1"/>
          <p:cNvSpPr/>
          <p:nvPr/>
        </p:nvSpPr>
        <p:spPr>
          <a:xfrm>
            <a:off x="3295347" y="5568434"/>
            <a:ext cx="2682786" cy="369332"/>
          </a:xfrm>
          <a:prstGeom prst="rect">
            <a:avLst/>
          </a:prstGeom>
        </p:spPr>
        <p:txBody>
          <a:bodyPr wrap="none">
            <a:spAutoFit/>
          </a:bodyPr>
          <a:lstStyle/>
          <a:p>
            <a:r>
              <a:rPr lang="en-US" dirty="0"/>
              <a:t>El </a:t>
            </a:r>
            <a:r>
              <a:rPr lang="en-US" dirty="0" err="1"/>
              <a:t>Corazón</a:t>
            </a:r>
            <a:r>
              <a:rPr lang="en-US" dirty="0"/>
              <a:t> de un Maestro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WordArt 1"/>
          <p:cNvSpPr>
            <a:spLocks noChangeArrowheads="1" noChangeShapeType="1" noTextEdit="1"/>
          </p:cNvSpPr>
          <p:nvPr/>
        </p:nvSpPr>
        <p:spPr bwMode="auto">
          <a:xfrm>
            <a:off x="1219200" y="533400"/>
            <a:ext cx="7067550" cy="400050"/>
          </a:xfrm>
          <a:prstGeom prst="rect">
            <a:avLst/>
          </a:prstGeom>
        </p:spPr>
        <p:txBody>
          <a:bodyPr wrap="none" fromWordArt="1">
            <a:prstTxWarp prst="textPlain">
              <a:avLst>
                <a:gd name="adj" fmla="val 50000"/>
              </a:avLst>
            </a:prstTxWarp>
          </a:bodyPr>
          <a:lstStyle/>
          <a:p>
            <a:pPr algn="ctr" rtl="0"/>
            <a:r>
              <a:rPr lang="en-US" sz="3600" kern="10" spc="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Teaching the next generation!</a:t>
            </a:r>
          </a:p>
        </p:txBody>
      </p:sp>
      <p:pic>
        <p:nvPicPr>
          <p:cNvPr id="5" name="Picture 4" descr="ibc_mexico_mexico1.jpg"/>
          <p:cNvPicPr/>
          <p:nvPr/>
        </p:nvPicPr>
        <p:blipFill>
          <a:blip r:embed="rId2" cstate="print"/>
          <a:stretch>
            <a:fillRect/>
          </a:stretch>
        </p:blipFill>
        <p:spPr>
          <a:xfrm>
            <a:off x="304800" y="1905000"/>
            <a:ext cx="2054550" cy="1438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421860_232695040150530_100002301063836_515653_562618849_n.jpg"/>
          <p:cNvPicPr/>
          <p:nvPr/>
        </p:nvPicPr>
        <p:blipFill>
          <a:blip r:embed="rId3" cstate="print"/>
          <a:stretch>
            <a:fillRect/>
          </a:stretch>
        </p:blipFill>
        <p:spPr>
          <a:xfrm>
            <a:off x="6477000" y="1295400"/>
            <a:ext cx="2360295" cy="1327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582412_10151227667836079_1581807727_n.jpg"/>
          <p:cNvPicPr/>
          <p:nvPr/>
        </p:nvPicPr>
        <p:blipFill>
          <a:blip r:embed="rId4" cstate="print"/>
          <a:stretch>
            <a:fillRect/>
          </a:stretch>
        </p:blipFill>
        <p:spPr>
          <a:xfrm>
            <a:off x="609600" y="4495800"/>
            <a:ext cx="1725196" cy="1146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unreached_kids(2).jpg"/>
          <p:cNvPicPr/>
          <p:nvPr/>
        </p:nvPicPr>
        <p:blipFill>
          <a:blip r:embed="rId5" cstate="print"/>
          <a:stretch>
            <a:fillRect/>
          </a:stretch>
        </p:blipFill>
        <p:spPr>
          <a:xfrm>
            <a:off x="7086600" y="4114800"/>
            <a:ext cx="1712595" cy="1336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boyknight6.png"/>
          <p:cNvPicPr/>
          <p:nvPr/>
        </p:nvPicPr>
        <p:blipFill>
          <a:blip r:embed="rId6" cstate="print"/>
          <a:stretch>
            <a:fillRect/>
          </a:stretch>
        </p:blipFill>
        <p:spPr>
          <a:xfrm>
            <a:off x="2438400" y="1447800"/>
            <a:ext cx="3856463" cy="411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170" name="WordArt 2" descr="Sand"/>
          <p:cNvSpPr>
            <a:spLocks noChangeArrowheads="1" noChangeShapeType="1" noTextEdit="1"/>
          </p:cNvSpPr>
          <p:nvPr/>
        </p:nvSpPr>
        <p:spPr bwMode="auto">
          <a:xfrm rot="5400000">
            <a:off x="-385763" y="4348163"/>
            <a:ext cx="1419225" cy="342900"/>
          </a:xfrm>
          <a:prstGeom prst="rect">
            <a:avLst/>
          </a:prstGeom>
        </p:spPr>
        <p:txBody>
          <a:bodyPr vert="wordArtVert" wrap="none" fromWordArt="1">
            <a:prstTxWarp prst="textPlain">
              <a:avLst>
                <a:gd name="adj" fmla="val 50000"/>
              </a:avLst>
            </a:prstTxWarp>
          </a:bodyPr>
          <a:lstStyle/>
          <a:p>
            <a:pPr algn="ctr" rtl="0" fontAlgn="auto"/>
            <a:r>
              <a:rPr lang="en-US" sz="2400" kern="10" spc="0" dirty="0">
                <a:ln w="12700">
                  <a:solidFill>
                    <a:srgbClr val="C4B596"/>
                  </a:solidFill>
                  <a:round/>
                  <a:headEnd/>
                  <a:tailEnd/>
                </a:ln>
                <a:blipFill dpi="0" rotWithShape="0">
                  <a:blip r:embed="rId7"/>
                  <a:srcRect/>
                  <a:tile tx="0" ty="0" sx="100000" sy="100000" flip="none" algn="tl"/>
                </a:blipFill>
                <a:effectLst>
                  <a:outerShdw dist="53882" dir="2700000" algn="ctr" rotWithShape="0">
                    <a:srgbClr val="CBCBCB">
                      <a:alpha val="80000"/>
                    </a:srgbClr>
                  </a:outerShdw>
                </a:effectLst>
                <a:latin typeface="Times New Roman"/>
                <a:cs typeface="Times New Roman"/>
              </a:rPr>
              <a:t>Goodness</a:t>
            </a:r>
          </a:p>
        </p:txBody>
      </p:sp>
      <p:sp>
        <p:nvSpPr>
          <p:cNvPr id="7171" name="WordArt 3" descr="Sand"/>
          <p:cNvSpPr>
            <a:spLocks noChangeArrowheads="1" noChangeShapeType="1" noTextEdit="1"/>
          </p:cNvSpPr>
          <p:nvPr/>
        </p:nvSpPr>
        <p:spPr bwMode="auto">
          <a:xfrm rot="5400000">
            <a:off x="5253038" y="2138363"/>
            <a:ext cx="1381125" cy="304800"/>
          </a:xfrm>
          <a:prstGeom prst="rect">
            <a:avLst/>
          </a:prstGeom>
        </p:spPr>
        <p:txBody>
          <a:bodyPr vert="wordArtVert" wrap="none" fromWordArt="1">
            <a:prstTxWarp prst="textPlain">
              <a:avLst>
                <a:gd name="adj" fmla="val 50000"/>
              </a:avLst>
            </a:prstTxWarp>
          </a:bodyPr>
          <a:lstStyle/>
          <a:p>
            <a:pPr algn="ctr" rtl="0" fontAlgn="auto"/>
            <a:r>
              <a:rPr lang="en-US" sz="2400" kern="10" spc="0">
                <a:ln w="12700">
                  <a:solidFill>
                    <a:srgbClr val="C4B596"/>
                  </a:solidFill>
                  <a:round/>
                  <a:headEnd/>
                  <a:tailEnd/>
                </a:ln>
                <a:blipFill dpi="0" rotWithShape="0">
                  <a:blip r:embed="rId7"/>
                  <a:srcRect/>
                  <a:tile tx="0" ty="0" sx="100000" sy="100000" flip="none" algn="tl"/>
                </a:blipFill>
                <a:effectLst>
                  <a:outerShdw dist="53882" dir="2700000" algn="ctr" rotWithShape="0">
                    <a:srgbClr val="CBCBCB">
                      <a:alpha val="80000"/>
                    </a:srgbClr>
                  </a:outerShdw>
                </a:effectLst>
                <a:latin typeface="Times New Roman"/>
                <a:cs typeface="Times New Roman"/>
              </a:rPr>
              <a:t>Faith</a:t>
            </a:r>
          </a:p>
        </p:txBody>
      </p:sp>
      <p:sp>
        <p:nvSpPr>
          <p:cNvPr id="7172" name="WordArt 4" descr="Sand"/>
          <p:cNvSpPr>
            <a:spLocks noChangeArrowheads="1" noChangeShapeType="1" noTextEdit="1"/>
          </p:cNvSpPr>
          <p:nvPr/>
        </p:nvSpPr>
        <p:spPr bwMode="auto">
          <a:xfrm rot="5400000">
            <a:off x="5781675" y="4200525"/>
            <a:ext cx="1971675" cy="276225"/>
          </a:xfrm>
          <a:prstGeom prst="rect">
            <a:avLst/>
          </a:prstGeom>
        </p:spPr>
        <p:txBody>
          <a:bodyPr vert="wordArtVert" wrap="none" fromWordArt="1">
            <a:prstTxWarp prst="textPlain">
              <a:avLst>
                <a:gd name="adj" fmla="val 50000"/>
              </a:avLst>
            </a:prstTxWarp>
          </a:bodyPr>
          <a:lstStyle/>
          <a:p>
            <a:pPr algn="ctr" rtl="0" fontAlgn="auto"/>
            <a:r>
              <a:rPr lang="en-US" sz="2400" kern="10" spc="0">
                <a:ln w="12700">
                  <a:solidFill>
                    <a:srgbClr val="C4B596"/>
                  </a:solidFill>
                  <a:round/>
                  <a:headEnd/>
                  <a:tailEnd/>
                </a:ln>
                <a:blipFill dpi="0" rotWithShape="0">
                  <a:blip r:embed="rId7"/>
                  <a:srcRect/>
                  <a:tile tx="0" ty="0" sx="100000" sy="100000" flip="none" algn="tl"/>
                </a:blipFill>
                <a:effectLst>
                  <a:outerShdw dist="53882" dir="2700000" algn="ctr" rotWithShape="0">
                    <a:srgbClr val="CBCBCB">
                      <a:alpha val="80000"/>
                    </a:srgbClr>
                  </a:outerShdw>
                </a:effectLst>
                <a:latin typeface="Times New Roman"/>
                <a:cs typeface="Times New Roman"/>
              </a:rPr>
              <a:t>Meekness</a:t>
            </a:r>
          </a:p>
        </p:txBody>
      </p:sp>
      <p:sp>
        <p:nvSpPr>
          <p:cNvPr id="7173" name="WordArt 5" descr="Sand"/>
          <p:cNvSpPr>
            <a:spLocks noChangeArrowheads="1" noChangeShapeType="1" noTextEdit="1"/>
          </p:cNvSpPr>
          <p:nvPr/>
        </p:nvSpPr>
        <p:spPr bwMode="auto">
          <a:xfrm rot="5400000">
            <a:off x="4500562" y="4872038"/>
            <a:ext cx="895350" cy="295275"/>
          </a:xfrm>
          <a:prstGeom prst="rect">
            <a:avLst/>
          </a:prstGeom>
        </p:spPr>
        <p:txBody>
          <a:bodyPr vert="wordArtVert" wrap="none" fromWordArt="1">
            <a:prstTxWarp prst="textPlain">
              <a:avLst>
                <a:gd name="adj" fmla="val 50000"/>
              </a:avLst>
            </a:prstTxWarp>
          </a:bodyPr>
          <a:lstStyle/>
          <a:p>
            <a:pPr algn="ctr" rtl="0" fontAlgn="auto"/>
            <a:r>
              <a:rPr lang="en-US" sz="2400" kern="10" spc="0" dirty="0">
                <a:ln w="12700">
                  <a:solidFill>
                    <a:srgbClr val="C4B596"/>
                  </a:solidFill>
                  <a:round/>
                  <a:headEnd/>
                  <a:tailEnd/>
                </a:ln>
                <a:blipFill dpi="0" rotWithShape="0">
                  <a:blip r:embed="rId7"/>
                  <a:srcRect/>
                  <a:tile tx="0" ty="0" sx="100000" sy="100000" flip="none" algn="tl"/>
                </a:blipFill>
                <a:effectLst>
                  <a:outerShdw dist="53882" dir="2700000" algn="ctr" rotWithShape="0">
                    <a:srgbClr val="CBCBCB">
                      <a:alpha val="80000"/>
                    </a:srgbClr>
                  </a:outerShdw>
                </a:effectLst>
                <a:latin typeface="Times New Roman"/>
                <a:cs typeface="Times New Roman"/>
              </a:rPr>
              <a:t>Joy</a:t>
            </a:r>
          </a:p>
        </p:txBody>
      </p:sp>
      <p:pic>
        <p:nvPicPr>
          <p:cNvPr id="15" name="Picture 14" descr="banana.jpg"/>
          <p:cNvPicPr/>
          <p:nvPr/>
        </p:nvPicPr>
        <p:blipFill>
          <a:blip r:embed="rId8" cstate="print"/>
          <a:stretch>
            <a:fillRect/>
          </a:stretch>
        </p:blipFill>
        <p:spPr>
          <a:xfrm>
            <a:off x="5257800" y="3200400"/>
            <a:ext cx="845607" cy="638175"/>
          </a:xfrm>
          <a:prstGeom prst="rect">
            <a:avLst/>
          </a:prstGeom>
        </p:spPr>
      </p:pic>
      <p:pic>
        <p:nvPicPr>
          <p:cNvPr id="16" name="Picture 15" descr="kiwi.jpg"/>
          <p:cNvPicPr/>
          <p:nvPr/>
        </p:nvPicPr>
        <p:blipFill>
          <a:blip r:embed="rId9" cstate="print"/>
          <a:stretch>
            <a:fillRect/>
          </a:stretch>
        </p:blipFill>
        <p:spPr>
          <a:xfrm>
            <a:off x="2514600" y="4800600"/>
            <a:ext cx="781050" cy="590550"/>
          </a:xfrm>
          <a:prstGeom prst="rect">
            <a:avLst/>
          </a:prstGeom>
        </p:spPr>
      </p:pic>
      <p:sp>
        <p:nvSpPr>
          <p:cNvPr id="7174" name="Text Box 6"/>
          <p:cNvSpPr txBox="1">
            <a:spLocks noChangeArrowheads="1"/>
          </p:cNvSpPr>
          <p:nvPr/>
        </p:nvSpPr>
        <p:spPr bwMode="auto">
          <a:xfrm>
            <a:off x="6915150" y="2692400"/>
            <a:ext cx="1285875" cy="314325"/>
          </a:xfrm>
          <a:prstGeom prst="rect">
            <a:avLst/>
          </a:prstGeom>
          <a:solidFill>
            <a:srgbClr val="FFFFFF"/>
          </a:solidFill>
          <a:ln w="12700">
            <a:solidFill>
              <a:srgbClr val="39639D"/>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0" i="0" u="none" strike="noStrike" cap="none" normalizeH="0" baseline="0">
                <a:ln>
                  <a:noFill/>
                </a:ln>
                <a:solidFill>
                  <a:schemeClr val="tx1"/>
                </a:solidFill>
                <a:effectLst/>
                <a:latin typeface="Calibri" pitchFamily="34" charset="0"/>
                <a:cs typeface="Arial" pitchFamily="34" charset="0"/>
              </a:rPr>
              <a:t> </a:t>
            </a:r>
            <a:r>
              <a:rPr kumimoji="0" lang="en-US" sz="1600" b="0" i="0" u="none" strike="noStrike" cap="none" normalizeH="0" baseline="0">
                <a:ln>
                  <a:noFill/>
                </a:ln>
                <a:solidFill>
                  <a:schemeClr val="tx1"/>
                </a:solidFill>
                <a:effectLst/>
                <a:latin typeface="Tempus Sans ITC" pitchFamily="82" charset="0"/>
                <a:cs typeface="Arial" pitchFamily="34" charset="0"/>
              </a:rPr>
              <a:t>Luke 21:33</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175" name="Text Box 7"/>
          <p:cNvSpPr txBox="1">
            <a:spLocks noChangeArrowheads="1"/>
          </p:cNvSpPr>
          <p:nvPr/>
        </p:nvSpPr>
        <p:spPr bwMode="auto">
          <a:xfrm>
            <a:off x="762000" y="3505200"/>
            <a:ext cx="1209675" cy="304800"/>
          </a:xfrm>
          <a:prstGeom prst="rect">
            <a:avLst/>
          </a:prstGeom>
          <a:solidFill>
            <a:srgbClr val="FFFFFF"/>
          </a:solidFill>
          <a:ln w="12700">
            <a:solidFill>
              <a:srgbClr val="39639D"/>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chemeClr val="tx1"/>
                </a:solidFill>
                <a:effectLst/>
                <a:latin typeface="Tempus Sans ITC" pitchFamily="82" charset="0"/>
                <a:cs typeface="Arial" pitchFamily="34" charset="0"/>
              </a:rPr>
              <a:t>Proverbs 22:6</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176" name="Text Box 8"/>
          <p:cNvSpPr txBox="1">
            <a:spLocks noChangeArrowheads="1"/>
          </p:cNvSpPr>
          <p:nvPr/>
        </p:nvSpPr>
        <p:spPr bwMode="auto">
          <a:xfrm>
            <a:off x="7315200" y="5638800"/>
            <a:ext cx="1295400" cy="314325"/>
          </a:xfrm>
          <a:prstGeom prst="rect">
            <a:avLst/>
          </a:prstGeom>
          <a:solidFill>
            <a:srgbClr val="FFFFFF"/>
          </a:solidFill>
          <a:ln w="12700">
            <a:solidFill>
              <a:srgbClr val="39639D"/>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chemeClr val="tx1"/>
                </a:solidFill>
                <a:effectLst/>
                <a:latin typeface="Tempus Sans ITC" pitchFamily="82" charset="0"/>
                <a:cs typeface="Arial" pitchFamily="34" charset="0"/>
              </a:rPr>
              <a:t>Proverbs 20:11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177" name="Text Box 9"/>
          <p:cNvSpPr txBox="1">
            <a:spLocks noChangeArrowheads="1"/>
          </p:cNvSpPr>
          <p:nvPr/>
        </p:nvSpPr>
        <p:spPr bwMode="auto">
          <a:xfrm>
            <a:off x="914400" y="5791200"/>
            <a:ext cx="1219200" cy="314325"/>
          </a:xfrm>
          <a:prstGeom prst="rect">
            <a:avLst/>
          </a:prstGeom>
          <a:solidFill>
            <a:srgbClr val="FFFFFF"/>
          </a:solidFill>
          <a:ln w="12700">
            <a:solidFill>
              <a:srgbClr val="39639D"/>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Calibri" pitchFamily="34" charset="0"/>
                <a:cs typeface="Arial" pitchFamily="34" charset="0"/>
              </a:rPr>
              <a:t> </a:t>
            </a:r>
            <a:r>
              <a:rPr kumimoji="0" lang="en-US" sz="1600" b="0" i="0" u="none" strike="noStrike" cap="none" normalizeH="0" baseline="0">
                <a:ln>
                  <a:noFill/>
                </a:ln>
                <a:solidFill>
                  <a:schemeClr val="tx1"/>
                </a:solidFill>
                <a:effectLst/>
                <a:latin typeface="Tempus Sans ITC" pitchFamily="82" charset="0"/>
                <a:cs typeface="Arial" pitchFamily="34" charset="0"/>
              </a:rPr>
              <a:t>John 17:17</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178" name="Text Box 10"/>
          <p:cNvSpPr txBox="1">
            <a:spLocks noChangeArrowheads="1"/>
          </p:cNvSpPr>
          <p:nvPr/>
        </p:nvSpPr>
        <p:spPr bwMode="auto">
          <a:xfrm>
            <a:off x="228600" y="1371600"/>
            <a:ext cx="2057400" cy="292100"/>
          </a:xfrm>
          <a:prstGeom prst="rect">
            <a:avLst/>
          </a:prstGeom>
          <a:solidFill>
            <a:srgbClr val="FFFFFF"/>
          </a:solidFill>
          <a:ln w="31750">
            <a:solidFill>
              <a:srgbClr val="39639D"/>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a:ln>
                  <a:noFill/>
                </a:ln>
                <a:solidFill>
                  <a:schemeClr val="tx1"/>
                </a:solidFill>
                <a:effectLst/>
                <a:latin typeface="Calibri" pitchFamily="34" charset="0"/>
                <a:cs typeface="Arial" pitchFamily="34" charset="0"/>
              </a:rPr>
              <a:t> Volunteers read verses aloud</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179" name="WordArt 11" descr="Sand"/>
          <p:cNvSpPr>
            <a:spLocks noChangeArrowheads="1" noChangeShapeType="1" noTextEdit="1"/>
          </p:cNvSpPr>
          <p:nvPr/>
        </p:nvSpPr>
        <p:spPr bwMode="auto">
          <a:xfrm rot="5400000">
            <a:off x="4005262" y="2243138"/>
            <a:ext cx="1114425" cy="285750"/>
          </a:xfrm>
          <a:prstGeom prst="rect">
            <a:avLst/>
          </a:prstGeom>
        </p:spPr>
        <p:txBody>
          <a:bodyPr vert="wordArtVert" wrap="none" fromWordArt="1">
            <a:prstTxWarp prst="textPlain">
              <a:avLst>
                <a:gd name="adj" fmla="val 50000"/>
              </a:avLst>
            </a:prstTxWarp>
          </a:bodyPr>
          <a:lstStyle/>
          <a:p>
            <a:pPr algn="ctr" rtl="0" fontAlgn="auto"/>
            <a:r>
              <a:rPr lang="en-US" sz="2400" kern="10" spc="0" dirty="0">
                <a:ln w="12700">
                  <a:solidFill>
                    <a:srgbClr val="C4B596"/>
                  </a:solidFill>
                  <a:round/>
                  <a:headEnd/>
                  <a:tailEnd/>
                </a:ln>
                <a:blipFill dpi="0" rotWithShape="0">
                  <a:blip r:embed="rId7"/>
                  <a:srcRect/>
                  <a:tile tx="0" ty="0" sx="100000" sy="100000" flip="none" algn="tl"/>
                </a:blipFill>
                <a:effectLst>
                  <a:outerShdw dist="53882" dir="2700000" algn="ctr" rotWithShape="0">
                    <a:srgbClr val="CBCBCB">
                      <a:alpha val="80000"/>
                    </a:srgbClr>
                  </a:outerShdw>
                </a:effectLst>
                <a:latin typeface="Times New Roman"/>
                <a:cs typeface="Times New Roman"/>
              </a:rPr>
              <a:t>Love</a:t>
            </a:r>
          </a:p>
        </p:txBody>
      </p:sp>
      <p:pic>
        <p:nvPicPr>
          <p:cNvPr id="23" name="Picture 22" descr="blueberries.jpg"/>
          <p:cNvPicPr/>
          <p:nvPr/>
        </p:nvPicPr>
        <p:blipFill>
          <a:blip r:embed="rId10" cstate="print"/>
          <a:stretch>
            <a:fillRect/>
          </a:stretch>
        </p:blipFill>
        <p:spPr>
          <a:xfrm>
            <a:off x="5486400" y="4648200"/>
            <a:ext cx="484832" cy="457200"/>
          </a:xfrm>
          <a:prstGeom prst="rect">
            <a:avLst/>
          </a:prstGeom>
        </p:spPr>
      </p:pic>
      <p:sp>
        <p:nvSpPr>
          <p:cNvPr id="7180" name="Rectangle 12"/>
          <p:cNvSpPr>
            <a:spLocks noChangeArrowheads="1"/>
          </p:cNvSpPr>
          <p:nvPr/>
        </p:nvSpPr>
        <p:spPr bwMode="auto">
          <a:xfrm>
            <a:off x="0" y="6292334"/>
            <a:ext cx="892103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kumimoji="0" lang="en-US"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t>Group discussion: Topic: The needs of the next generation                                                                                                                   </a:t>
            </a:r>
            <a:r>
              <a:rPr lang="en-US" sz="900" dirty="0"/>
              <a:t>List the fruits of The Spirit on the next page.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022" y="420511"/>
            <a:ext cx="8686800" cy="838200"/>
          </a:xfrm>
        </p:spPr>
        <p:txBody>
          <a:bodyPr>
            <a:normAutofit fontScale="90000"/>
          </a:bodyPr>
          <a:lstStyle/>
          <a:p>
            <a:r>
              <a:rPr lang="en-US" sz="2800" dirty="0"/>
              <a:t>   The transforming power of the word of god!</a:t>
            </a:r>
            <a:br>
              <a:rPr lang="en-US" sz="2800" dirty="0"/>
            </a:br>
            <a:br>
              <a:rPr lang="en-US" sz="2800" dirty="0"/>
            </a:br>
            <a:r>
              <a:rPr lang="es-ES" sz="2800" dirty="0">
                <a:solidFill>
                  <a:srgbClr val="C00000"/>
                </a:solidFill>
              </a:rPr>
              <a:t>¡El poder transformador de la palabra de Dios!</a:t>
            </a:r>
            <a:endParaRPr lang="en-US" sz="2800"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7540" y="1467692"/>
            <a:ext cx="5691764" cy="4268823"/>
          </a:xfrm>
        </p:spPr>
      </p:pic>
      <p:sp>
        <p:nvSpPr>
          <p:cNvPr id="6" name="TextBox 5"/>
          <p:cNvSpPr txBox="1"/>
          <p:nvPr/>
        </p:nvSpPr>
        <p:spPr>
          <a:xfrm>
            <a:off x="152400" y="5688449"/>
            <a:ext cx="8900488" cy="1169551"/>
          </a:xfrm>
          <a:prstGeom prst="rect">
            <a:avLst/>
          </a:prstGeom>
          <a:noFill/>
        </p:spPr>
        <p:txBody>
          <a:bodyPr wrap="square" rtlCol="0">
            <a:spAutoFit/>
          </a:bodyPr>
          <a:lstStyle/>
          <a:p>
            <a:r>
              <a:rPr lang="en-US" sz="1400" dirty="0"/>
              <a:t>Romans 12:2  </a:t>
            </a:r>
            <a:r>
              <a:rPr lang="en-US" sz="1400" i="1" dirty="0"/>
              <a:t>And be not conformed to this world: but be ye transformed by the renewing of your mind, that ye may prove what is that good, and acceptable, and perfect, will of God.</a:t>
            </a:r>
          </a:p>
          <a:p>
            <a:endParaRPr lang="en-US" sz="1400" i="1" dirty="0"/>
          </a:p>
          <a:p>
            <a:r>
              <a:rPr lang="es-ES" sz="1400" dirty="0">
                <a:solidFill>
                  <a:srgbClr val="C00000"/>
                </a:solidFill>
              </a:rPr>
              <a:t>Romanos 12:2 </a:t>
            </a:r>
            <a:r>
              <a:rPr lang="es-ES" sz="1400" i="1" dirty="0">
                <a:solidFill>
                  <a:srgbClr val="C00000"/>
                </a:solidFill>
              </a:rPr>
              <a:t>Y no os conforméis á este siglo; mas reformaos por la renovación de vuestro entendimiento, para que experimentéis cuál sea la buena voluntad de Dios, agradable y perfecta.</a:t>
            </a:r>
            <a:endParaRPr lang="en-US" sz="1400" i="1" dirty="0">
              <a:solidFill>
                <a:srgbClr val="C00000"/>
              </a:solidFill>
            </a:endParaRPr>
          </a:p>
        </p:txBody>
      </p:sp>
    </p:spTree>
    <p:extLst>
      <p:ext uri="{BB962C8B-B14F-4D97-AF65-F5344CB8AC3E}">
        <p14:creationId xmlns:p14="http://schemas.microsoft.com/office/powerpoint/2010/main" val="3634969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ids.jpg"/>
          <p:cNvPicPr/>
          <p:nvPr/>
        </p:nvPicPr>
        <p:blipFill>
          <a:blip r:embed="rId2" cstate="print"/>
          <a:stretch>
            <a:fillRect/>
          </a:stretch>
        </p:blipFill>
        <p:spPr>
          <a:xfrm>
            <a:off x="3276600" y="228600"/>
            <a:ext cx="2400300" cy="1357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45" name="Rectangle 1"/>
          <p:cNvSpPr>
            <a:spLocks noChangeArrowheads="1"/>
          </p:cNvSpPr>
          <p:nvPr/>
        </p:nvSpPr>
        <p:spPr bwMode="auto">
          <a:xfrm>
            <a:off x="2819400" y="1674911"/>
            <a:ext cx="280557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Kristen ITC" pitchFamily="66" charset="0"/>
                <a:ea typeface="Times New Roman" pitchFamily="18" charset="0"/>
                <a:cs typeface="Sylfaen" pitchFamily="18" charset="0"/>
              </a:rPr>
              <a:t>          The Fruit of The Spirit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146" name="Text Box 2"/>
          <p:cNvSpPr txBox="1">
            <a:spLocks noChangeArrowheads="1"/>
          </p:cNvSpPr>
          <p:nvPr/>
        </p:nvSpPr>
        <p:spPr bwMode="auto">
          <a:xfrm>
            <a:off x="152400" y="2057400"/>
            <a:ext cx="8839200" cy="925512"/>
          </a:xfrm>
          <a:prstGeom prst="rect">
            <a:avLst/>
          </a:prstGeom>
          <a:gradFill rotWithShape="0">
            <a:gsLst>
              <a:gs pos="0">
                <a:srgbClr val="7C9FCF"/>
              </a:gs>
              <a:gs pos="50000">
                <a:srgbClr val="D3DFEF"/>
              </a:gs>
              <a:gs pos="100000">
                <a:srgbClr val="7C9FCF"/>
              </a:gs>
            </a:gsLst>
            <a:lin ang="18900000" scaled="1"/>
          </a:gradFill>
          <a:ln w="12700">
            <a:solidFill>
              <a:srgbClr val="7C9FCF"/>
            </a:solidFill>
            <a:miter lim="800000"/>
            <a:headEnd/>
            <a:tailEnd/>
          </a:ln>
          <a:effectLst>
            <a:outerShdw dist="28398" dir="3806097" algn="ctr" rotWithShape="0">
              <a:srgbClr val="1C314D">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a:ln>
                  <a:noFill/>
                </a:ln>
                <a:solidFill>
                  <a:schemeClr val="tx1"/>
                </a:solidFill>
                <a:effectLst/>
                <a:latin typeface="Calibri" pitchFamily="34" charset="0"/>
                <a:cs typeface="Arial" pitchFamily="34" charset="0"/>
              </a:rPr>
              <a:t>                                                                                                       Galatians 5:;22-26</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a:ln>
                  <a:noFill/>
                </a:ln>
                <a:solidFill>
                  <a:schemeClr val="tx1"/>
                </a:solidFill>
                <a:effectLst/>
                <a:latin typeface="Calibri" pitchFamily="34" charset="0"/>
                <a:cs typeface="Arial" pitchFamily="34" charset="0"/>
              </a:rPr>
              <a:t>"But the fruit of The Spirit is love, joy, peace, longsuffering, gentleness, goodness, faith, Meekness, temperance: against such there is no law. And they that are Christ's have crucified the flesh with the affections and lusts. If we live in The Spirit, let us also walk in The Spirit.</a:t>
            </a:r>
            <a:r>
              <a:rPr kumimoji="0" lang="en-US" sz="1200" b="0" i="0" u="none" strike="noStrike" cap="none" normalizeH="0" dirty="0">
                <a:ln>
                  <a:noFill/>
                </a:ln>
                <a:solidFill>
                  <a:schemeClr val="tx1"/>
                </a:solidFill>
                <a:effectLst/>
                <a:latin typeface="Calibri" pitchFamily="34" charset="0"/>
                <a:cs typeface="Arial" pitchFamily="34" charset="0"/>
              </a:rPr>
              <a:t> </a:t>
            </a:r>
            <a:r>
              <a:rPr kumimoji="0" lang="en-US" sz="1200" b="0" i="0" u="none" strike="noStrike" cap="none" normalizeH="0" baseline="0" dirty="0">
                <a:ln>
                  <a:noFill/>
                </a:ln>
                <a:solidFill>
                  <a:schemeClr val="tx1"/>
                </a:solidFill>
                <a:effectLst/>
                <a:latin typeface="Calibri" pitchFamily="34" charset="0"/>
                <a:cs typeface="Arial" pitchFamily="34" charset="0"/>
              </a:rPr>
              <a:t>Let us not be desirous of vain glory, provoking one another, envying one another."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Picture 6" descr="watermelon_slice.jpg"/>
          <p:cNvPicPr/>
          <p:nvPr/>
        </p:nvPicPr>
        <p:blipFill>
          <a:blip r:embed="rId3" cstate="print"/>
          <a:stretch>
            <a:fillRect/>
          </a:stretch>
        </p:blipFill>
        <p:spPr>
          <a:xfrm>
            <a:off x="457200" y="3200400"/>
            <a:ext cx="1464945" cy="1099185"/>
          </a:xfrm>
          <a:prstGeom prst="rect">
            <a:avLst/>
          </a:prstGeom>
        </p:spPr>
      </p:pic>
      <p:pic>
        <p:nvPicPr>
          <p:cNvPr id="8" name="Picture 7" descr="childFruit_1632901c.jpg"/>
          <p:cNvPicPr/>
          <p:nvPr/>
        </p:nvPicPr>
        <p:blipFill>
          <a:blip r:embed="rId4" cstate="print"/>
          <a:stretch>
            <a:fillRect/>
          </a:stretch>
        </p:blipFill>
        <p:spPr>
          <a:xfrm>
            <a:off x="2057400" y="3276600"/>
            <a:ext cx="1407795" cy="990600"/>
          </a:xfrm>
          <a:prstGeom prst="rect">
            <a:avLst/>
          </a:prstGeom>
        </p:spPr>
      </p:pic>
      <p:pic>
        <p:nvPicPr>
          <p:cNvPr id="9" name="Picture 8" descr="Kids-fruits.jpg"/>
          <p:cNvPicPr/>
          <p:nvPr/>
        </p:nvPicPr>
        <p:blipFill>
          <a:blip r:embed="rId5" cstate="print"/>
          <a:stretch>
            <a:fillRect/>
          </a:stretch>
        </p:blipFill>
        <p:spPr>
          <a:xfrm>
            <a:off x="5715000" y="3276600"/>
            <a:ext cx="1302385" cy="915035"/>
          </a:xfrm>
          <a:prstGeom prst="rect">
            <a:avLst/>
          </a:prstGeom>
        </p:spPr>
      </p:pic>
      <p:pic>
        <p:nvPicPr>
          <p:cNvPr id="10" name="Picture 9" descr="strawberry_fruit_facts.png"/>
          <p:cNvPicPr/>
          <p:nvPr/>
        </p:nvPicPr>
        <p:blipFill>
          <a:blip r:embed="rId6" cstate="print"/>
          <a:stretch>
            <a:fillRect/>
          </a:stretch>
        </p:blipFill>
        <p:spPr>
          <a:xfrm>
            <a:off x="7391400" y="3200400"/>
            <a:ext cx="1047750" cy="1009650"/>
          </a:xfrm>
          <a:prstGeom prst="rect">
            <a:avLst/>
          </a:prstGeom>
        </p:spPr>
      </p:pic>
      <p:sp>
        <p:nvSpPr>
          <p:cNvPr id="6150" name="WordArt 6"/>
          <p:cNvSpPr>
            <a:spLocks noChangeArrowheads="1" noChangeShapeType="1" noTextEdit="1"/>
          </p:cNvSpPr>
          <p:nvPr/>
        </p:nvSpPr>
        <p:spPr bwMode="auto">
          <a:xfrm>
            <a:off x="3886200" y="3200400"/>
            <a:ext cx="952500" cy="295275"/>
          </a:xfrm>
          <a:prstGeom prst="rect">
            <a:avLst/>
          </a:prstGeom>
        </p:spPr>
        <p:txBody>
          <a:bodyPr wrap="none" fromWordArt="1">
            <a:prstTxWarp prst="textPlain">
              <a:avLst>
                <a:gd name="adj" fmla="val 50000"/>
              </a:avLst>
            </a:prstTxWarp>
          </a:bodyPr>
          <a:lstStyle/>
          <a:p>
            <a:pPr algn="ctr" rtl="0"/>
            <a:r>
              <a:rPr lang="en-US" sz="1800" kern="10" spc="0" dirty="0">
                <a:ln w="9525">
                  <a:noFill/>
                  <a:round/>
                  <a:headEnd/>
                  <a:tailEnd/>
                </a:ln>
                <a:solidFill>
                  <a:srgbClr val="336699"/>
                </a:solidFill>
                <a:effectLst>
                  <a:outerShdw dist="45791" dir="2021404" algn="ctr" rotWithShape="0">
                    <a:srgbClr val="B2B2B2">
                      <a:alpha val="80000"/>
                    </a:srgbClr>
                  </a:outerShdw>
                </a:effectLst>
                <a:latin typeface="Tempus Sans ITC"/>
              </a:rPr>
              <a:t>Name the</a:t>
            </a:r>
          </a:p>
        </p:txBody>
      </p:sp>
      <p:sp>
        <p:nvSpPr>
          <p:cNvPr id="6149" name="WordArt 5"/>
          <p:cNvSpPr>
            <a:spLocks noChangeArrowheads="1" noChangeShapeType="1" noTextEdit="1"/>
          </p:cNvSpPr>
          <p:nvPr/>
        </p:nvSpPr>
        <p:spPr bwMode="auto">
          <a:xfrm>
            <a:off x="3886200" y="3581400"/>
            <a:ext cx="904875" cy="295275"/>
          </a:xfrm>
          <a:prstGeom prst="rect">
            <a:avLst/>
          </a:prstGeom>
        </p:spPr>
        <p:txBody>
          <a:bodyPr wrap="none" fromWordArt="1">
            <a:prstTxWarp prst="textPlain">
              <a:avLst>
                <a:gd name="adj" fmla="val 50000"/>
              </a:avLst>
            </a:prstTxWarp>
          </a:bodyPr>
          <a:lstStyle/>
          <a:p>
            <a:pPr algn="ctr" rtl="0"/>
            <a:r>
              <a:rPr lang="en-US" sz="1800" kern="10" spc="0" dirty="0">
                <a:ln w="9525">
                  <a:noFill/>
                  <a:round/>
                  <a:headEnd/>
                  <a:tailEnd/>
                </a:ln>
                <a:solidFill>
                  <a:srgbClr val="336699"/>
                </a:solidFill>
                <a:effectLst>
                  <a:outerShdw dist="45791" dir="2021404" algn="ctr" rotWithShape="0">
                    <a:srgbClr val="B2B2B2">
                      <a:alpha val="80000"/>
                    </a:srgbClr>
                  </a:outerShdw>
                </a:effectLst>
                <a:latin typeface="Tempus Sans ITC"/>
              </a:rPr>
              <a:t>9 fruits of</a:t>
            </a:r>
          </a:p>
        </p:txBody>
      </p:sp>
      <p:sp>
        <p:nvSpPr>
          <p:cNvPr id="6148" name="WordArt 4"/>
          <p:cNvSpPr>
            <a:spLocks noChangeArrowheads="1" noChangeShapeType="1" noTextEdit="1"/>
          </p:cNvSpPr>
          <p:nvPr/>
        </p:nvSpPr>
        <p:spPr bwMode="auto">
          <a:xfrm>
            <a:off x="3886200" y="3962400"/>
            <a:ext cx="885825" cy="295275"/>
          </a:xfrm>
          <a:prstGeom prst="rect">
            <a:avLst/>
          </a:prstGeom>
        </p:spPr>
        <p:txBody>
          <a:bodyPr wrap="none" fromWordArt="1">
            <a:prstTxWarp prst="textPlain">
              <a:avLst>
                <a:gd name="adj" fmla="val 50000"/>
              </a:avLst>
            </a:prstTxWarp>
          </a:bodyPr>
          <a:lstStyle/>
          <a:p>
            <a:pPr algn="ctr" rtl="0"/>
            <a:r>
              <a:rPr lang="en-US" sz="1800" kern="10" spc="0" dirty="0">
                <a:ln w="9525">
                  <a:noFill/>
                  <a:round/>
                  <a:headEnd/>
                  <a:tailEnd/>
                </a:ln>
                <a:solidFill>
                  <a:srgbClr val="336699"/>
                </a:solidFill>
                <a:effectLst>
                  <a:outerShdw dist="45791" dir="2021404" algn="ctr" rotWithShape="0">
                    <a:srgbClr val="B2B2B2">
                      <a:alpha val="80000"/>
                    </a:srgbClr>
                  </a:outerShdw>
                </a:effectLst>
                <a:latin typeface="Tempus Sans ITC"/>
              </a:rPr>
              <a:t>The Spirit</a:t>
            </a:r>
          </a:p>
        </p:txBody>
      </p:sp>
      <p:sp>
        <p:nvSpPr>
          <p:cNvPr id="615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2" name="Rectangle 8"/>
          <p:cNvSpPr>
            <a:spLocks noChangeArrowheads="1"/>
          </p:cNvSpPr>
          <p:nvPr/>
        </p:nvSpPr>
        <p:spPr bwMode="auto">
          <a:xfrm>
            <a:off x="0" y="752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153" name="Rectangle 9"/>
          <p:cNvSpPr>
            <a:spLocks noChangeArrowheads="1"/>
          </p:cNvSpPr>
          <p:nvPr/>
        </p:nvSpPr>
        <p:spPr bwMode="auto">
          <a:xfrm>
            <a:off x="0" y="1504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154" name="Text Box 10"/>
          <p:cNvSpPr txBox="1">
            <a:spLocks noChangeArrowheads="1"/>
          </p:cNvSpPr>
          <p:nvPr/>
        </p:nvSpPr>
        <p:spPr bwMode="auto">
          <a:xfrm>
            <a:off x="457200" y="4343400"/>
            <a:ext cx="1447800" cy="371475"/>
          </a:xfrm>
          <a:prstGeom prst="rect">
            <a:avLst/>
          </a:prstGeom>
          <a:gradFill rotWithShape="0">
            <a:gsLst>
              <a:gs pos="0">
                <a:srgbClr val="FFFFFF"/>
              </a:gs>
              <a:gs pos="100000">
                <a:srgbClr val="A7BFDF"/>
              </a:gs>
            </a:gsLst>
            <a:lin ang="5400000" scaled="1"/>
          </a:gradFill>
          <a:ln w="12700">
            <a:solidFill>
              <a:srgbClr val="7C9FCF"/>
            </a:solidFill>
            <a:miter lim="800000"/>
            <a:headEnd/>
            <a:tailEnd/>
          </a:ln>
          <a:effectLst>
            <a:outerShdw dist="28398" dir="3806097" algn="ctr" rotWithShape="0">
              <a:srgbClr val="1C314D">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155" name="Text Box 11"/>
          <p:cNvSpPr txBox="1">
            <a:spLocks noChangeArrowheads="1"/>
          </p:cNvSpPr>
          <p:nvPr/>
        </p:nvSpPr>
        <p:spPr bwMode="auto">
          <a:xfrm>
            <a:off x="1981200" y="4343400"/>
            <a:ext cx="1447800" cy="371475"/>
          </a:xfrm>
          <a:prstGeom prst="rect">
            <a:avLst/>
          </a:prstGeom>
          <a:gradFill rotWithShape="0">
            <a:gsLst>
              <a:gs pos="0">
                <a:srgbClr val="FFFFFF"/>
              </a:gs>
              <a:gs pos="100000">
                <a:srgbClr val="A7BFDF"/>
              </a:gs>
            </a:gsLst>
            <a:lin ang="5400000" scaled="1"/>
          </a:gradFill>
          <a:ln w="12700">
            <a:solidFill>
              <a:srgbClr val="7C9FCF"/>
            </a:solidFill>
            <a:miter lim="800000"/>
            <a:headEnd/>
            <a:tailEnd/>
          </a:ln>
          <a:effectLst>
            <a:outerShdw dist="28398" dir="3806097" algn="ctr" rotWithShape="0">
              <a:srgbClr val="1C314D">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156" name="Text Box 12"/>
          <p:cNvSpPr txBox="1">
            <a:spLocks noChangeArrowheads="1"/>
          </p:cNvSpPr>
          <p:nvPr/>
        </p:nvSpPr>
        <p:spPr bwMode="auto">
          <a:xfrm>
            <a:off x="5638800" y="4267200"/>
            <a:ext cx="1447800" cy="371475"/>
          </a:xfrm>
          <a:prstGeom prst="rect">
            <a:avLst/>
          </a:prstGeom>
          <a:gradFill rotWithShape="0">
            <a:gsLst>
              <a:gs pos="0">
                <a:srgbClr val="FFFFFF"/>
              </a:gs>
              <a:gs pos="100000">
                <a:srgbClr val="A7BFDF"/>
              </a:gs>
            </a:gsLst>
            <a:lin ang="5400000" scaled="1"/>
          </a:gradFill>
          <a:ln w="12700">
            <a:solidFill>
              <a:srgbClr val="7C9FCF"/>
            </a:solidFill>
            <a:miter lim="800000"/>
            <a:headEnd/>
            <a:tailEnd/>
          </a:ln>
          <a:effectLst>
            <a:outerShdw dist="28398" dir="3806097" algn="ctr" rotWithShape="0">
              <a:srgbClr val="1C314D">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157" name="Text Box 13"/>
          <p:cNvSpPr txBox="1">
            <a:spLocks noChangeArrowheads="1"/>
          </p:cNvSpPr>
          <p:nvPr/>
        </p:nvSpPr>
        <p:spPr bwMode="auto">
          <a:xfrm>
            <a:off x="7239000" y="4267200"/>
            <a:ext cx="1447800" cy="371475"/>
          </a:xfrm>
          <a:prstGeom prst="rect">
            <a:avLst/>
          </a:prstGeom>
          <a:gradFill rotWithShape="0">
            <a:gsLst>
              <a:gs pos="0">
                <a:srgbClr val="FFFFFF"/>
              </a:gs>
              <a:gs pos="100000">
                <a:srgbClr val="A7BFDF"/>
              </a:gs>
            </a:gsLst>
            <a:lin ang="5400000" scaled="1"/>
          </a:gradFill>
          <a:ln w="12700">
            <a:solidFill>
              <a:srgbClr val="7C9FCF"/>
            </a:solidFill>
            <a:miter lim="800000"/>
            <a:headEnd/>
            <a:tailEnd/>
          </a:ln>
          <a:effectLst>
            <a:outerShdw dist="28398" dir="3806097" algn="ctr" rotWithShape="0">
              <a:srgbClr val="1C314D">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2" name="Picture 21" descr="12-kid-1223228758.jpg"/>
          <p:cNvPicPr/>
          <p:nvPr/>
        </p:nvPicPr>
        <p:blipFill>
          <a:blip r:embed="rId7" cstate="print"/>
          <a:stretch>
            <a:fillRect/>
          </a:stretch>
        </p:blipFill>
        <p:spPr>
          <a:xfrm>
            <a:off x="3810000" y="4343400"/>
            <a:ext cx="1276350" cy="861322"/>
          </a:xfrm>
          <a:prstGeom prst="rect">
            <a:avLst/>
          </a:prstGeom>
        </p:spPr>
      </p:pic>
      <p:sp>
        <p:nvSpPr>
          <p:cNvPr id="23" name="Text Box 12"/>
          <p:cNvSpPr txBox="1">
            <a:spLocks noChangeArrowheads="1"/>
          </p:cNvSpPr>
          <p:nvPr/>
        </p:nvSpPr>
        <p:spPr bwMode="auto">
          <a:xfrm>
            <a:off x="3733800" y="5257800"/>
            <a:ext cx="1447800" cy="371475"/>
          </a:xfrm>
          <a:prstGeom prst="rect">
            <a:avLst/>
          </a:prstGeom>
          <a:gradFill rotWithShape="0">
            <a:gsLst>
              <a:gs pos="0">
                <a:srgbClr val="FFFFFF"/>
              </a:gs>
              <a:gs pos="100000">
                <a:srgbClr val="A7BFDF"/>
              </a:gs>
            </a:gsLst>
            <a:lin ang="5400000" scaled="1"/>
          </a:gradFill>
          <a:ln w="12700">
            <a:solidFill>
              <a:srgbClr val="7C9FCF"/>
            </a:solidFill>
            <a:miter lim="800000"/>
            <a:headEnd/>
            <a:tailEnd/>
          </a:ln>
          <a:effectLst>
            <a:outerShdw dist="28398" dir="3806097" algn="ctr" rotWithShape="0">
              <a:srgbClr val="1C314D">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4" name="Picture 23" descr="childIII.jpg"/>
          <p:cNvPicPr/>
          <p:nvPr/>
        </p:nvPicPr>
        <p:blipFill>
          <a:blip r:embed="rId8" cstate="print"/>
          <a:stretch>
            <a:fillRect/>
          </a:stretch>
        </p:blipFill>
        <p:spPr>
          <a:xfrm>
            <a:off x="304800" y="4953000"/>
            <a:ext cx="1550035" cy="873125"/>
          </a:xfrm>
          <a:prstGeom prst="rect">
            <a:avLst/>
          </a:prstGeom>
        </p:spPr>
      </p:pic>
      <p:pic>
        <p:nvPicPr>
          <p:cNvPr id="25" name="Picture 24" descr="4vjPOoTfTRY61hiPlLDkXjjuDl.jpg"/>
          <p:cNvPicPr/>
          <p:nvPr/>
        </p:nvPicPr>
        <p:blipFill>
          <a:blip r:embed="rId9" cstate="print"/>
          <a:stretch>
            <a:fillRect/>
          </a:stretch>
        </p:blipFill>
        <p:spPr>
          <a:xfrm>
            <a:off x="2057400" y="4953000"/>
            <a:ext cx="1412278" cy="800100"/>
          </a:xfrm>
          <a:prstGeom prst="rect">
            <a:avLst/>
          </a:prstGeom>
        </p:spPr>
      </p:pic>
      <p:pic>
        <p:nvPicPr>
          <p:cNvPr id="26" name="Picture 25" descr="thCA06E3BL.jpg"/>
          <p:cNvPicPr/>
          <p:nvPr/>
        </p:nvPicPr>
        <p:blipFill>
          <a:blip r:embed="rId10" cstate="print"/>
          <a:stretch>
            <a:fillRect/>
          </a:stretch>
        </p:blipFill>
        <p:spPr>
          <a:xfrm>
            <a:off x="5715000" y="4876800"/>
            <a:ext cx="1295400" cy="914400"/>
          </a:xfrm>
          <a:prstGeom prst="rect">
            <a:avLst/>
          </a:prstGeom>
        </p:spPr>
      </p:pic>
      <p:pic>
        <p:nvPicPr>
          <p:cNvPr id="27" name="Picture 26" descr="8166.jpg"/>
          <p:cNvPicPr/>
          <p:nvPr/>
        </p:nvPicPr>
        <p:blipFill>
          <a:blip r:embed="rId11" cstate="print"/>
          <a:stretch>
            <a:fillRect/>
          </a:stretch>
        </p:blipFill>
        <p:spPr>
          <a:xfrm>
            <a:off x="7467600" y="4800600"/>
            <a:ext cx="835203" cy="1085850"/>
          </a:xfrm>
          <a:prstGeom prst="rect">
            <a:avLst/>
          </a:prstGeom>
        </p:spPr>
      </p:pic>
      <p:sp>
        <p:nvSpPr>
          <p:cNvPr id="28" name="Text Box 12"/>
          <p:cNvSpPr txBox="1">
            <a:spLocks noChangeArrowheads="1"/>
          </p:cNvSpPr>
          <p:nvPr/>
        </p:nvSpPr>
        <p:spPr bwMode="auto">
          <a:xfrm>
            <a:off x="7162800" y="5943600"/>
            <a:ext cx="1447800" cy="371475"/>
          </a:xfrm>
          <a:prstGeom prst="rect">
            <a:avLst/>
          </a:prstGeom>
          <a:gradFill rotWithShape="0">
            <a:gsLst>
              <a:gs pos="0">
                <a:srgbClr val="FFFFFF"/>
              </a:gs>
              <a:gs pos="100000">
                <a:srgbClr val="A7BFDF"/>
              </a:gs>
            </a:gsLst>
            <a:lin ang="5400000" scaled="1"/>
          </a:gradFill>
          <a:ln w="12700">
            <a:solidFill>
              <a:srgbClr val="7C9FCF"/>
            </a:solidFill>
            <a:miter lim="800000"/>
            <a:headEnd/>
            <a:tailEnd/>
          </a:ln>
          <a:effectLst>
            <a:outerShdw dist="28398" dir="3806097" algn="ctr" rotWithShape="0">
              <a:srgbClr val="1C314D">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Text Box 12"/>
          <p:cNvSpPr txBox="1">
            <a:spLocks noChangeArrowheads="1"/>
          </p:cNvSpPr>
          <p:nvPr/>
        </p:nvSpPr>
        <p:spPr bwMode="auto">
          <a:xfrm>
            <a:off x="5562600" y="5943600"/>
            <a:ext cx="1447800" cy="371475"/>
          </a:xfrm>
          <a:prstGeom prst="rect">
            <a:avLst/>
          </a:prstGeom>
          <a:gradFill rotWithShape="0">
            <a:gsLst>
              <a:gs pos="0">
                <a:srgbClr val="FFFFFF"/>
              </a:gs>
              <a:gs pos="100000">
                <a:srgbClr val="A7BFDF"/>
              </a:gs>
            </a:gsLst>
            <a:lin ang="5400000" scaled="1"/>
          </a:gradFill>
          <a:ln w="12700">
            <a:solidFill>
              <a:srgbClr val="7C9FCF"/>
            </a:solidFill>
            <a:miter lim="800000"/>
            <a:headEnd/>
            <a:tailEnd/>
          </a:ln>
          <a:effectLst>
            <a:outerShdw dist="28398" dir="3806097" algn="ctr" rotWithShape="0">
              <a:srgbClr val="1C314D">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Text Box 12"/>
          <p:cNvSpPr txBox="1">
            <a:spLocks noChangeArrowheads="1"/>
          </p:cNvSpPr>
          <p:nvPr/>
        </p:nvSpPr>
        <p:spPr bwMode="auto">
          <a:xfrm>
            <a:off x="1981200" y="5867400"/>
            <a:ext cx="1447800" cy="371475"/>
          </a:xfrm>
          <a:prstGeom prst="rect">
            <a:avLst/>
          </a:prstGeom>
          <a:gradFill rotWithShape="0">
            <a:gsLst>
              <a:gs pos="0">
                <a:srgbClr val="FFFFFF"/>
              </a:gs>
              <a:gs pos="100000">
                <a:srgbClr val="A7BFDF"/>
              </a:gs>
            </a:gsLst>
            <a:lin ang="5400000" scaled="1"/>
          </a:gradFill>
          <a:ln w="12700">
            <a:solidFill>
              <a:srgbClr val="7C9FCF"/>
            </a:solidFill>
            <a:miter lim="800000"/>
            <a:headEnd/>
            <a:tailEnd/>
          </a:ln>
          <a:effectLst>
            <a:outerShdw dist="28398" dir="3806097" algn="ctr" rotWithShape="0">
              <a:srgbClr val="1C314D">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 name="Text Box 12"/>
          <p:cNvSpPr txBox="1">
            <a:spLocks noChangeArrowheads="1"/>
          </p:cNvSpPr>
          <p:nvPr/>
        </p:nvSpPr>
        <p:spPr bwMode="auto">
          <a:xfrm>
            <a:off x="304800" y="5943600"/>
            <a:ext cx="1447800" cy="371475"/>
          </a:xfrm>
          <a:prstGeom prst="rect">
            <a:avLst/>
          </a:prstGeom>
          <a:gradFill rotWithShape="0">
            <a:gsLst>
              <a:gs pos="0">
                <a:srgbClr val="FFFFFF"/>
              </a:gs>
              <a:gs pos="100000">
                <a:srgbClr val="A7BFDF"/>
              </a:gs>
            </a:gsLst>
            <a:lin ang="5400000" scaled="1"/>
          </a:gradFill>
          <a:ln w="12700">
            <a:solidFill>
              <a:srgbClr val="7C9FCF"/>
            </a:solidFill>
            <a:miter lim="800000"/>
            <a:headEnd/>
            <a:tailEnd/>
          </a:ln>
          <a:effectLst>
            <a:outerShdw dist="28398" dir="3806097" algn="ctr" rotWithShape="0">
              <a:srgbClr val="1C314D">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WordArt 1"/>
          <p:cNvSpPr>
            <a:spLocks noChangeArrowheads="1" noChangeShapeType="1" noTextEdit="1"/>
          </p:cNvSpPr>
          <p:nvPr/>
        </p:nvSpPr>
        <p:spPr bwMode="auto">
          <a:xfrm>
            <a:off x="1676400" y="457200"/>
            <a:ext cx="6019800" cy="504825"/>
          </a:xfrm>
          <a:prstGeom prst="rect">
            <a:avLst/>
          </a:prstGeom>
        </p:spPr>
        <p:txBody>
          <a:bodyPr wrap="none" fromWordArt="1">
            <a:prstTxWarp prst="textDeflate">
              <a:avLst>
                <a:gd name="adj" fmla="val 26227"/>
              </a:avLst>
            </a:prstTxWarp>
          </a:bodyPr>
          <a:lstStyle/>
          <a:p>
            <a:pPr algn="ctr" rtl="0"/>
            <a:r>
              <a:rPr lang="en-US" sz="2800" kern="10" spc="0">
                <a:ln w="9525">
                  <a:solidFill>
                    <a:srgbClr val="000000"/>
                  </a:solidFill>
                  <a:round/>
                  <a:headEnd/>
                  <a:tailEnd/>
                </a:ln>
                <a:solidFill>
                  <a:srgbClr val="000000"/>
                </a:solidFill>
                <a:effectLst/>
                <a:latin typeface="Impact"/>
              </a:rPr>
              <a:t>Teaching..a matter of the heart!</a:t>
            </a:r>
          </a:p>
        </p:txBody>
      </p:sp>
      <p:sp>
        <p:nvSpPr>
          <p:cNvPr id="5122" name="Text Box 2"/>
          <p:cNvSpPr txBox="1">
            <a:spLocks noChangeArrowheads="1"/>
          </p:cNvSpPr>
          <p:nvPr/>
        </p:nvSpPr>
        <p:spPr bwMode="auto">
          <a:xfrm>
            <a:off x="3276600" y="914400"/>
            <a:ext cx="2978150" cy="320675"/>
          </a:xfrm>
          <a:prstGeom prst="rect">
            <a:avLst/>
          </a:prstGeom>
          <a:gradFill rotWithShape="0">
            <a:gsLst>
              <a:gs pos="0">
                <a:srgbClr val="7C9FCF"/>
              </a:gs>
              <a:gs pos="50000">
                <a:srgbClr val="D3DFEF"/>
              </a:gs>
              <a:gs pos="100000">
                <a:srgbClr val="7C9FCF"/>
              </a:gs>
            </a:gsLst>
            <a:lin ang="18900000" scaled="1"/>
          </a:gradFill>
          <a:ln w="12700">
            <a:solidFill>
              <a:srgbClr val="7C9FCF"/>
            </a:solidFill>
            <a:miter lim="800000"/>
            <a:headEnd/>
            <a:tailEnd/>
          </a:ln>
          <a:effectLst>
            <a:outerShdw dist="28398" dir="3806097" algn="ctr" rotWithShape="0">
              <a:srgbClr val="1C314D">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a:ln>
                  <a:noFill/>
                </a:ln>
                <a:solidFill>
                  <a:schemeClr val="tx1"/>
                </a:solidFill>
                <a:effectLst/>
                <a:latin typeface="Calibri" pitchFamily="34" charset="0"/>
                <a:cs typeface="Arial" pitchFamily="34" charset="0"/>
              </a:rPr>
              <a:t>The believer’s heart consists of three things.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6" name="Picture 5" descr="heart-for-God.jpg"/>
          <p:cNvPicPr/>
          <p:nvPr/>
        </p:nvPicPr>
        <p:blipFill>
          <a:blip r:embed="rId2" cstate="print"/>
          <a:stretch>
            <a:fillRect/>
          </a:stretch>
        </p:blipFill>
        <p:spPr>
          <a:xfrm>
            <a:off x="2332709" y="1653133"/>
            <a:ext cx="4796135" cy="3697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123" name="Text Box 3"/>
          <p:cNvSpPr txBox="1">
            <a:spLocks noChangeArrowheads="1"/>
          </p:cNvSpPr>
          <p:nvPr/>
        </p:nvSpPr>
        <p:spPr bwMode="auto">
          <a:xfrm>
            <a:off x="620361" y="1336826"/>
            <a:ext cx="1504950" cy="1295400"/>
          </a:xfrm>
          <a:prstGeom prst="rect">
            <a:avLst/>
          </a:prstGeom>
          <a:solidFill>
            <a:srgbClr val="FFFFFF"/>
          </a:solidFill>
          <a:ln w="63500" cmpd="thickThin">
            <a:solidFill>
              <a:srgbClr val="DA1F28"/>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Tempus Sans ITC" pitchFamily="82" charset="0"/>
                <a:cs typeface="Arial" pitchFamily="34" charset="0"/>
              </a:rPr>
              <a:t>    </a:t>
            </a:r>
            <a:r>
              <a:rPr kumimoji="0" lang="en-US" sz="1100" b="0" i="0" u="none" strike="noStrike" cap="none" normalizeH="0" baseline="0" dirty="0">
                <a:ln>
                  <a:noFill/>
                </a:ln>
                <a:solidFill>
                  <a:schemeClr val="tx1"/>
                </a:solidFill>
                <a:effectLst/>
                <a:latin typeface="Calibri" pitchFamily="34" charset="0"/>
                <a:cs typeface="Arial" pitchFamily="34" charset="0"/>
              </a:rPr>
              <a:t>Ephesians 6:6</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“Not with eye service, as men pleasers; but as the servants of Christ, doing the will of God from the heart.”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124" name="AutoShape 4"/>
          <p:cNvSpPr>
            <a:spLocks noChangeArrowheads="1"/>
          </p:cNvSpPr>
          <p:nvPr/>
        </p:nvSpPr>
        <p:spPr bwMode="auto">
          <a:xfrm>
            <a:off x="552365" y="2805113"/>
            <a:ext cx="2171700" cy="1323975"/>
          </a:xfrm>
          <a:prstGeom prst="rightArrowCallout">
            <a:avLst>
              <a:gd name="adj1" fmla="val 25000"/>
              <a:gd name="adj2" fmla="val 25000"/>
              <a:gd name="adj3" fmla="val 27338"/>
              <a:gd name="adj4" fmla="val 66667"/>
            </a:avLst>
          </a:prstGeom>
          <a:solidFill>
            <a:srgbClr val="39639D"/>
          </a:solidFill>
          <a:ln w="38100">
            <a:solidFill>
              <a:srgbClr val="F2F2F2"/>
            </a:solidFill>
            <a:miter lim="800000"/>
            <a:headEnd/>
            <a:tailEnd/>
          </a:ln>
          <a:effectLst>
            <a:outerShdw dist="28398" dir="3806097" algn="ctr" rotWithShape="0">
              <a:srgbClr val="1C314D">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125" name="AutoShape 5"/>
          <p:cNvSpPr>
            <a:spLocks noChangeArrowheads="1"/>
          </p:cNvSpPr>
          <p:nvPr/>
        </p:nvSpPr>
        <p:spPr bwMode="auto">
          <a:xfrm>
            <a:off x="2971800" y="2365375"/>
            <a:ext cx="1562100" cy="1328738"/>
          </a:xfrm>
          <a:prstGeom prst="cloudCallout">
            <a:avLst>
              <a:gd name="adj1" fmla="val -77398"/>
              <a:gd name="adj2" fmla="val 29074"/>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chemeClr val="tx1"/>
                </a:solidFill>
                <a:effectLst/>
                <a:latin typeface="Calibri" pitchFamily="34" charset="0"/>
                <a:cs typeface="Arial" pitchFamily="34" charset="0"/>
              </a:rPr>
              <a:t>Do I know God’s will for my life?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126" name="Rectangle 6"/>
          <p:cNvSpPr>
            <a:spLocks noChangeArrowheads="1"/>
          </p:cNvSpPr>
          <p:nvPr/>
        </p:nvSpPr>
        <p:spPr bwMode="auto">
          <a:xfrm>
            <a:off x="759763" y="2935772"/>
            <a:ext cx="1183337" cy="89255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Tempus Sans ITC" pitchFamily="82" charset="0"/>
                <a:ea typeface="Times New Roman" pitchFamily="18" charset="0"/>
                <a:cs typeface="Arial" pitchFamily="34" charset="0"/>
              </a:rPr>
              <a:t>Intellect-</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Tempus Sans ITC" pitchFamily="82" charset="0"/>
                <a:ea typeface="Times New Roman" pitchFamily="18" charset="0"/>
                <a:cs typeface="Arial" pitchFamily="34" charset="0"/>
              </a:rPr>
              <a:t>Knowing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Tempus Sans ITC" pitchFamily="82" charset="0"/>
                <a:ea typeface="Times New Roman" pitchFamily="18" charset="0"/>
                <a:cs typeface="Arial" pitchFamily="34" charset="0"/>
              </a:rPr>
              <a:t>God’s will</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127" name="Text Box 7"/>
          <p:cNvSpPr txBox="1">
            <a:spLocks noChangeArrowheads="1"/>
          </p:cNvSpPr>
          <p:nvPr/>
        </p:nvSpPr>
        <p:spPr bwMode="auto">
          <a:xfrm>
            <a:off x="7258347" y="1353344"/>
            <a:ext cx="1628775" cy="1676400"/>
          </a:xfrm>
          <a:prstGeom prst="rect">
            <a:avLst/>
          </a:prstGeom>
          <a:solidFill>
            <a:srgbClr val="FFFFFF"/>
          </a:solidFill>
          <a:ln w="63500" cmpd="thickThin">
            <a:solidFill>
              <a:srgbClr val="DA1F28"/>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a:ln>
                  <a:noFill/>
                </a:ln>
                <a:solidFill>
                  <a:srgbClr val="9F4000"/>
                </a:solidFill>
                <a:effectLst/>
                <a:latin typeface="Times New Roman" pitchFamily="18" charset="0"/>
                <a:cs typeface="Arial" pitchFamily="34" charset="0"/>
              </a:rPr>
              <a:t>     </a:t>
            </a:r>
            <a:r>
              <a:rPr kumimoji="0" lang="en-US" sz="1300" b="0" i="0" u="none" strike="noStrike" cap="none" normalizeH="0" baseline="0">
                <a:ln>
                  <a:noFill/>
                </a:ln>
                <a:solidFill>
                  <a:srgbClr val="9F4000"/>
                </a:solidFill>
                <a:effectLst/>
                <a:latin typeface="One Stroke Script LET" pitchFamily="2" charset="0"/>
                <a:cs typeface="Arial" pitchFamily="34" charset="0"/>
              </a:rPr>
              <a:t>A little Greek..</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a:ln>
                  <a:noFill/>
                </a:ln>
                <a:solidFill>
                  <a:srgbClr val="9F4000"/>
                </a:solidFill>
                <a:effectLst/>
                <a:latin typeface="Times New Roman" pitchFamily="18" charset="0"/>
                <a:cs typeface="Arial" pitchFamily="34" charset="0"/>
              </a:rPr>
              <a:t>Καρδία- </a:t>
            </a:r>
            <a:r>
              <a:rPr kumimoji="0" lang="en-US" sz="900" b="0" i="0" u="none" strike="noStrike" cap="none" normalizeH="0" baseline="0">
                <a:ln>
                  <a:noFill/>
                </a:ln>
                <a:solidFill>
                  <a:srgbClr val="9F4000"/>
                </a:solidFill>
                <a:effectLst/>
                <a:latin typeface="Times New Roman" pitchFamily="18" charset="0"/>
                <a:cs typeface="Arial" pitchFamily="34" charset="0"/>
              </a:rPr>
              <a:t>“</a:t>
            </a:r>
            <a:r>
              <a:rPr kumimoji="0" lang="en-US" sz="900" b="0" i="0" u="none" strike="noStrike" cap="none" normalizeH="0" baseline="0">
                <a:ln>
                  <a:noFill/>
                </a:ln>
                <a:solidFill>
                  <a:srgbClr val="001320"/>
                </a:solidFill>
                <a:effectLst/>
                <a:latin typeface="Calibri" pitchFamily="34" charset="0"/>
                <a:cs typeface="Arial" pitchFamily="34" charset="0"/>
              </a:rPr>
              <a:t>the</a:t>
            </a:r>
            <a:r>
              <a:rPr kumimoji="0" lang="en-US" sz="900" b="0" i="0" u="none" strike="noStrike" cap="none" normalizeH="0" baseline="0">
                <a:ln>
                  <a:noFill/>
                </a:ln>
                <a:solidFill>
                  <a:srgbClr val="001320"/>
                </a:solidFill>
                <a:effectLst/>
                <a:latin typeface="Arial" pitchFamily="34" charset="0"/>
                <a:cs typeface="Arial" pitchFamily="34" charset="0"/>
              </a:rPr>
              <a:t> center and seat of spiritual life, "the soul or mind, as it is the fountain and seat of the thoughts, passions, desires, appetites, affections, purposes, endeavors</a:t>
            </a:r>
            <a:r>
              <a:rPr kumimoji="0" lang="en-US" sz="800" b="0" i="0" u="none" strike="noStrike" cap="none" normalizeH="0" baseline="0">
                <a:ln>
                  <a:noFill/>
                </a:ln>
                <a:solidFill>
                  <a:srgbClr val="001320"/>
                </a:solidFill>
                <a:effectLst/>
                <a:latin typeface="Arial" pitchFamily="34" charset="0"/>
                <a:cs typeface="Arial" pitchFamily="34" charset="0"/>
              </a:rPr>
              <a:t>" (the inner man.)</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128" name="AutoShape 8"/>
          <p:cNvSpPr>
            <a:spLocks noChangeArrowheads="1"/>
          </p:cNvSpPr>
          <p:nvPr/>
        </p:nvSpPr>
        <p:spPr bwMode="auto">
          <a:xfrm rot="1882596">
            <a:off x="6226176" y="3395733"/>
            <a:ext cx="2178050" cy="1219200"/>
          </a:xfrm>
          <a:prstGeom prst="leftArrowCallout">
            <a:avLst>
              <a:gd name="adj1" fmla="val 25000"/>
              <a:gd name="adj2" fmla="val 25000"/>
              <a:gd name="adj3" fmla="val 29774"/>
              <a:gd name="adj4" fmla="val 66667"/>
            </a:avLst>
          </a:prstGeom>
          <a:solidFill>
            <a:srgbClr val="39639D"/>
          </a:solidFill>
          <a:ln w="38100">
            <a:solidFill>
              <a:srgbClr val="F2F2F2"/>
            </a:solidFill>
            <a:miter lim="800000"/>
            <a:headEnd/>
            <a:tailEnd/>
          </a:ln>
          <a:effectLst>
            <a:outerShdw dist="28398" dir="3806097" algn="ctr" rotWithShape="0">
              <a:srgbClr val="1C314D">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5129" name="AutoShape 9"/>
          <p:cNvSpPr>
            <a:spLocks noChangeArrowheads="1"/>
          </p:cNvSpPr>
          <p:nvPr/>
        </p:nvSpPr>
        <p:spPr bwMode="auto">
          <a:xfrm rot="19312457">
            <a:off x="5056704" y="1917338"/>
            <a:ext cx="1589087" cy="1625600"/>
          </a:xfrm>
          <a:prstGeom prst="cloudCallout">
            <a:avLst>
              <a:gd name="adj1" fmla="val 6476"/>
              <a:gd name="adj2" fmla="val 7660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Arial" pitchFamily="34" charset="0"/>
              </a:rPr>
              <a:t>Do I submit to God’s will for my Life?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130" name="Rectangle 10"/>
          <p:cNvSpPr>
            <a:spLocks noChangeArrowheads="1"/>
          </p:cNvSpPr>
          <p:nvPr/>
        </p:nvSpPr>
        <p:spPr bwMode="auto">
          <a:xfrm>
            <a:off x="6936073" y="3786068"/>
            <a:ext cx="1282723" cy="8002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a:ln>
                  <a:noFill/>
                </a:ln>
                <a:solidFill>
                  <a:srgbClr val="FFFFFF"/>
                </a:solidFill>
                <a:effectLst/>
                <a:latin typeface="Tempus Sans ITC" pitchFamily="82" charset="0"/>
                <a:ea typeface="Times New Roman" pitchFamily="18" charset="0"/>
                <a:cs typeface="Arial" pitchFamily="34" charset="0"/>
              </a:rPr>
              <a:t>    Will-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Tempus Sans ITC" pitchFamily="82" charset="0"/>
                <a:ea typeface="Times New Roman" pitchFamily="18" charset="0"/>
                <a:cs typeface="Arial" pitchFamily="34" charset="0"/>
              </a:rPr>
              <a:t>Submitting to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Tempus Sans ITC" pitchFamily="82" charset="0"/>
                <a:ea typeface="Times New Roman" pitchFamily="18" charset="0"/>
                <a:cs typeface="Arial" pitchFamily="34" charset="0"/>
              </a:rPr>
              <a:t>     God’s will</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131" name="Text Box 11"/>
          <p:cNvSpPr txBox="1">
            <a:spLocks noChangeArrowheads="1"/>
          </p:cNvSpPr>
          <p:nvPr/>
        </p:nvSpPr>
        <p:spPr bwMode="auto">
          <a:xfrm>
            <a:off x="5638568" y="5056012"/>
            <a:ext cx="1714500" cy="1371600"/>
          </a:xfrm>
          <a:prstGeom prst="rect">
            <a:avLst/>
          </a:prstGeom>
          <a:solidFill>
            <a:srgbClr val="FFFFFF"/>
          </a:solidFill>
          <a:ln w="63500" cmpd="thickThin">
            <a:solidFill>
              <a:srgbClr val="DA1F28"/>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         Proverbs 23:26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“My son, give Me </a:t>
            </a:r>
            <a:r>
              <a:rPr kumimoji="0" lang="en-US" sz="1100" b="0" i="0" u="none" strike="noStrike" cap="none" normalizeH="0" baseline="0" dirty="0" err="1">
                <a:ln>
                  <a:noFill/>
                </a:ln>
                <a:solidFill>
                  <a:schemeClr val="tx1"/>
                </a:solidFill>
                <a:effectLst/>
                <a:latin typeface="Calibri" pitchFamily="34" charset="0"/>
                <a:cs typeface="Arial" pitchFamily="34" charset="0"/>
              </a:rPr>
              <a:t>thine</a:t>
            </a:r>
            <a:r>
              <a:rPr kumimoji="0" lang="en-US" sz="1100" b="0" i="0" u="none" strike="noStrike" cap="none" normalizeH="0" baseline="0" dirty="0">
                <a:ln>
                  <a:noFill/>
                </a:ln>
                <a:solidFill>
                  <a:schemeClr val="tx1"/>
                </a:solidFill>
                <a:effectLst/>
                <a:latin typeface="Calibri" pitchFamily="34" charset="0"/>
                <a:cs typeface="Arial" pitchFamily="34" charset="0"/>
              </a:rPr>
              <a:t> heart, and let </a:t>
            </a:r>
            <a:r>
              <a:rPr kumimoji="0" lang="en-US" sz="1100" b="0" i="0" u="none" strike="noStrike" cap="none" normalizeH="0" baseline="0" dirty="0" err="1">
                <a:ln>
                  <a:noFill/>
                </a:ln>
                <a:solidFill>
                  <a:schemeClr val="tx1"/>
                </a:solidFill>
                <a:effectLst/>
                <a:latin typeface="Calibri" pitchFamily="34" charset="0"/>
                <a:cs typeface="Arial" pitchFamily="34" charset="0"/>
              </a:rPr>
              <a:t>thine</a:t>
            </a:r>
            <a:r>
              <a:rPr kumimoji="0" lang="en-US" sz="1100" b="0" i="0" u="none" strike="noStrike" cap="none" normalizeH="0" baseline="0" dirty="0">
                <a:ln>
                  <a:noFill/>
                </a:ln>
                <a:solidFill>
                  <a:schemeClr val="tx1"/>
                </a:solidFill>
                <a:effectLst/>
                <a:latin typeface="Calibri" pitchFamily="34" charset="0"/>
                <a:cs typeface="Arial" pitchFamily="34" charset="0"/>
              </a:rPr>
              <a:t> eyes observe My ways.”</a:t>
            </a:r>
            <a:endParaRPr kumimoji="0" lang="en-US" sz="8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a:ln>
                  <a:noFill/>
                </a:ln>
                <a:solidFill>
                  <a:schemeClr val="tx1"/>
                </a:solidFill>
                <a:effectLst/>
                <a:latin typeface="Calibri" pitchFamily="34" charset="0"/>
                <a:cs typeface="Arial" pitchFamily="34" charset="0"/>
              </a:rPr>
              <a:t>(Be totally surrendered to walk in God’s ways…in His wisdom)</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132" name="AutoShape 12"/>
          <p:cNvSpPr>
            <a:spLocks noChangeArrowheads="1"/>
          </p:cNvSpPr>
          <p:nvPr/>
        </p:nvSpPr>
        <p:spPr bwMode="auto">
          <a:xfrm rot="19099747">
            <a:off x="2362104" y="4622005"/>
            <a:ext cx="2085975" cy="1285875"/>
          </a:xfrm>
          <a:prstGeom prst="rightArrowCallout">
            <a:avLst>
              <a:gd name="adj1" fmla="val 25000"/>
              <a:gd name="adj2" fmla="val 25000"/>
              <a:gd name="adj3" fmla="val 27037"/>
              <a:gd name="adj4" fmla="val 66667"/>
            </a:avLst>
          </a:prstGeom>
          <a:solidFill>
            <a:srgbClr val="39639D"/>
          </a:solidFill>
          <a:ln w="38100">
            <a:solidFill>
              <a:srgbClr val="F2F2F2"/>
            </a:solidFill>
            <a:miter lim="800000"/>
            <a:headEnd/>
            <a:tailEnd/>
          </a:ln>
          <a:effectLst>
            <a:outerShdw dist="28398" dir="3806097" algn="ctr" rotWithShape="0">
              <a:srgbClr val="1C314D">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13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FFFF"/>
                </a:solidFill>
                <a:effectLst/>
                <a:latin typeface="Tempus Sans ITC" pitchFamily="82" charset="0"/>
                <a:ea typeface="Times New Roman" pitchFamily="18" charset="0"/>
                <a:cs typeface="Arial" pitchFamily="34" charset="0"/>
              </a:rPr>
              <a:t>Desiring God’s will</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134" name="Rectangle 14"/>
          <p:cNvSpPr>
            <a:spLocks noChangeArrowheads="1"/>
          </p:cNvSpPr>
          <p:nvPr/>
        </p:nvSpPr>
        <p:spPr bwMode="auto">
          <a:xfrm>
            <a:off x="2667000" y="5410200"/>
            <a:ext cx="91884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Tempus Sans ITC" pitchFamily="82" charset="0"/>
                <a:ea typeface="Times New Roman" pitchFamily="18" charset="0"/>
                <a:cs typeface="Arial" pitchFamily="34" charset="0"/>
              </a:rPr>
              <a:t>Desiring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Tempus Sans ITC" pitchFamily="82" charset="0"/>
                <a:ea typeface="Times New Roman" pitchFamily="18" charset="0"/>
                <a:cs typeface="Arial" pitchFamily="34" charset="0"/>
              </a:rPr>
              <a:t>God’s will</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135" name="Text Box 15"/>
          <p:cNvSpPr txBox="1">
            <a:spLocks noChangeArrowheads="1"/>
          </p:cNvSpPr>
          <p:nvPr/>
        </p:nvSpPr>
        <p:spPr bwMode="auto">
          <a:xfrm>
            <a:off x="2590800" y="5105400"/>
            <a:ext cx="1266825" cy="371475"/>
          </a:xfrm>
          <a:prstGeom prst="rect">
            <a:avLst/>
          </a:prstGeom>
          <a:solidFill>
            <a:srgbClr val="39639D"/>
          </a:solidFill>
          <a:ln w="9525">
            <a:solidFill>
              <a:srgbClr val="39639D"/>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a:ln>
                  <a:noFill/>
                </a:ln>
                <a:solidFill>
                  <a:srgbClr val="FFFFFF"/>
                </a:solidFill>
                <a:effectLst/>
                <a:latin typeface="Tempus Sans ITC" pitchFamily="82" charset="0"/>
                <a:cs typeface="Arial" pitchFamily="34" charset="0"/>
              </a:rPr>
              <a:t>Emotion-</a:t>
            </a:r>
            <a:endParaRPr kumimoji="0" lang="en-US" sz="2000" b="0" i="0" u="none" strike="noStrike" cap="none" normalizeH="0" baseline="0" dirty="0">
              <a:ln>
                <a:noFill/>
              </a:ln>
              <a:solidFill>
                <a:schemeClr val="tx1"/>
              </a:solidFill>
              <a:effectLst/>
              <a:latin typeface="Tempus Sans ITC" pitchFamily="82"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136" name="AutoShape 16"/>
          <p:cNvSpPr>
            <a:spLocks noChangeArrowheads="1"/>
          </p:cNvSpPr>
          <p:nvPr/>
        </p:nvSpPr>
        <p:spPr bwMode="auto">
          <a:xfrm rot="1470085">
            <a:off x="4057474" y="3269031"/>
            <a:ext cx="1390650" cy="1495425"/>
          </a:xfrm>
          <a:prstGeom prst="cloudCallout">
            <a:avLst>
              <a:gd name="adj1" fmla="val -39278"/>
              <a:gd name="adj2" fmla="val 112343"/>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Arial" pitchFamily="34" charset="0"/>
              </a:rPr>
              <a:t>Do I desire God’s will for my life?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457200"/>
            <a:ext cx="3745064" cy="646331"/>
          </a:xfrm>
          <a:prstGeom prst="rect">
            <a:avLst/>
          </a:prstGeom>
        </p:spPr>
        <p:txBody>
          <a:bodyPr wrap="none">
            <a:spAutoFit/>
          </a:bodyPr>
          <a:lstStyle/>
          <a:p>
            <a:r>
              <a:rPr lang="en-US" sz="3600" dirty="0">
                <a:latin typeface="Cataneo BT" pitchFamily="66" charset="0"/>
              </a:rPr>
              <a:t>The Servant's Heart</a:t>
            </a:r>
          </a:p>
        </p:txBody>
      </p:sp>
      <p:pic>
        <p:nvPicPr>
          <p:cNvPr id="5" name="Picture 4" descr="heart_4102c12_web.jpg"/>
          <p:cNvPicPr/>
          <p:nvPr/>
        </p:nvPicPr>
        <p:blipFill>
          <a:blip r:embed="rId2" cstate="print"/>
          <a:stretch>
            <a:fillRect/>
          </a:stretch>
        </p:blipFill>
        <p:spPr>
          <a:xfrm>
            <a:off x="3581400" y="1143000"/>
            <a:ext cx="1933575" cy="14779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097" name="Rectangle 1"/>
          <p:cNvSpPr>
            <a:spLocks noChangeArrowheads="1"/>
          </p:cNvSpPr>
          <p:nvPr/>
        </p:nvSpPr>
        <p:spPr bwMode="auto">
          <a:xfrm>
            <a:off x="152400" y="2819400"/>
            <a:ext cx="8821646"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libri" pitchFamily="34" charset="0"/>
                <a:ea typeface="Times New Roman" pitchFamily="18" charset="0"/>
                <a:cs typeface="TypoUpright BT" pitchFamily="66" charset="0"/>
              </a:rPr>
              <a:t>Notice we have moved from a teacher’s heart to a servant’s heart. One can be a teacher and not be a servant. A teacher can give out facts and figures,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libri" pitchFamily="34" charset="0"/>
                <a:ea typeface="Times New Roman" pitchFamily="18" charset="0"/>
                <a:cs typeface="TypoUpright BT" pitchFamily="66" charset="0"/>
              </a:rPr>
              <a:t>but do it without any care to the students. The servant has a desire not only to teach, but to do it in a way that brings the student closer to his Master.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098" name="Text Box 2"/>
          <p:cNvSpPr txBox="1">
            <a:spLocks noChangeArrowheads="1"/>
          </p:cNvSpPr>
          <p:nvPr/>
        </p:nvSpPr>
        <p:spPr bwMode="auto">
          <a:xfrm>
            <a:off x="228600" y="3276600"/>
            <a:ext cx="8743950" cy="914400"/>
          </a:xfrm>
          <a:prstGeom prst="rect">
            <a:avLst/>
          </a:prstGeom>
          <a:gradFill rotWithShape="0">
            <a:gsLst>
              <a:gs pos="0">
                <a:srgbClr val="FFFFFF"/>
              </a:gs>
              <a:gs pos="100000">
                <a:srgbClr val="A7BFDF"/>
              </a:gs>
            </a:gsLst>
            <a:lin ang="5400000" scaled="1"/>
          </a:gradFill>
          <a:ln w="12700">
            <a:solidFill>
              <a:srgbClr val="7C9FCF"/>
            </a:solidFill>
            <a:miter lim="800000"/>
            <a:headEnd/>
            <a:tailEnd/>
          </a:ln>
          <a:effectLst>
            <a:outerShdw dist="28398" dir="3806097" algn="ctr" rotWithShape="0">
              <a:srgbClr val="1C314D">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a:ln>
                  <a:noFill/>
                </a:ln>
                <a:solidFill>
                  <a:schemeClr val="tx1"/>
                </a:solidFill>
                <a:effectLst/>
                <a:latin typeface="Calibri" pitchFamily="34" charset="0"/>
                <a:cs typeface="Arial" pitchFamily="34" charset="0"/>
              </a:rPr>
              <a:t>                                                                                                         II Timothy 2:24-26</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a:ln>
                  <a:noFill/>
                </a:ln>
                <a:solidFill>
                  <a:schemeClr val="tx1"/>
                </a:solidFill>
                <a:effectLst/>
                <a:latin typeface="Calibri" pitchFamily="34" charset="0"/>
                <a:cs typeface="Arial" pitchFamily="34" charset="0"/>
              </a:rPr>
              <a:t>"And the servant of The Lord must not strive; but be gentle unto all men, apt to teach, patient, In meekness, instructing those that oppose themselves, if God peradventure will give them repentance unto the acknowledging of the truth; And that they may recover themselves out of the snare of the devil..."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8" name="Picture 7" descr="muscle men.jpg"/>
          <p:cNvPicPr>
            <a:picLocks noChangeAspect="1"/>
          </p:cNvPicPr>
          <p:nvPr/>
        </p:nvPicPr>
        <p:blipFill>
          <a:blip r:embed="rId3" cstate="print"/>
          <a:stretch>
            <a:fillRect/>
          </a:stretch>
        </p:blipFill>
        <p:spPr>
          <a:xfrm>
            <a:off x="6629400" y="4648200"/>
            <a:ext cx="2198370" cy="1649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1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2" name="Rectangle 6"/>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103" name="Rectangle 7"/>
          <p:cNvSpPr>
            <a:spLocks noChangeArrowheads="1"/>
          </p:cNvSpPr>
          <p:nvPr/>
        </p:nvSpPr>
        <p:spPr bwMode="auto">
          <a:xfrm>
            <a:off x="304800" y="4343400"/>
            <a:ext cx="85344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libri" pitchFamily="34" charset="0"/>
                <a:ea typeface="Times New Roman" pitchFamily="18" charset="0"/>
                <a:cs typeface="Sylfaen" pitchFamily="18" charset="0"/>
              </a:rPr>
              <a:t>In these verses, Paul is instructing Timothy on some qualities of a servant of The Lord. It is apparent that a servant of The Lord needs to be filled with The Spirit, for we see some evidences of The Spirit in the above verses. Can you list them?</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104" name="Text Box 8"/>
          <p:cNvSpPr txBox="1">
            <a:spLocks noChangeArrowheads="1"/>
          </p:cNvSpPr>
          <p:nvPr/>
        </p:nvSpPr>
        <p:spPr bwMode="auto">
          <a:xfrm>
            <a:off x="6553200" y="6324600"/>
            <a:ext cx="2371725" cy="400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a:ln>
                  <a:noFill/>
                </a:ln>
                <a:solidFill>
                  <a:schemeClr val="tx1"/>
                </a:solidFill>
                <a:effectLst/>
                <a:latin typeface="Calibri" pitchFamily="34" charset="0"/>
                <a:cs typeface="Arial" pitchFamily="34" charset="0"/>
              </a:rPr>
              <a:t>Zecharia 4:6  “ Not by might, nor by power, but by my spirit, saith The LORD of hosts.”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4" name="Picture 13" descr="strife free.jpg"/>
          <p:cNvPicPr/>
          <p:nvPr/>
        </p:nvPicPr>
        <p:blipFill>
          <a:blip r:embed="rId4" cstate="print"/>
          <a:stretch>
            <a:fillRect/>
          </a:stretch>
        </p:blipFill>
        <p:spPr>
          <a:xfrm>
            <a:off x="5105400" y="4953000"/>
            <a:ext cx="1358988" cy="1352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105" name="Text Box 9"/>
          <p:cNvSpPr txBox="1">
            <a:spLocks noChangeArrowheads="1"/>
          </p:cNvSpPr>
          <p:nvPr/>
        </p:nvSpPr>
        <p:spPr bwMode="auto">
          <a:xfrm>
            <a:off x="152400" y="4876800"/>
            <a:ext cx="4876800" cy="377825"/>
          </a:xfrm>
          <a:prstGeom prst="rect">
            <a:avLst/>
          </a:prstGeom>
          <a:ln>
            <a:headEnd/>
            <a:tailEnd/>
          </a:ln>
        </p:spPr>
        <p:style>
          <a:lnRef idx="2">
            <a:schemeClr val="accent2"/>
          </a:lnRef>
          <a:fillRef idx="1002">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a:ln>
                  <a:noFill/>
                </a:ln>
                <a:solidFill>
                  <a:schemeClr val="tx1"/>
                </a:solidFill>
                <a:effectLst/>
                <a:latin typeface="Calibri" pitchFamily="34" charset="0"/>
                <a:cs typeface="Arial" pitchFamily="34" charset="0"/>
              </a:rPr>
              <a:t>The servant of The Lord must be                         to                     men.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106" name="Text Box 10"/>
          <p:cNvSpPr txBox="1">
            <a:spLocks noChangeArrowheads="1"/>
          </p:cNvSpPr>
          <p:nvPr/>
        </p:nvSpPr>
        <p:spPr bwMode="auto">
          <a:xfrm>
            <a:off x="152400" y="5334000"/>
            <a:ext cx="4181475" cy="390525"/>
          </a:xfrm>
          <a:prstGeom prst="rect">
            <a:avLst/>
          </a:prstGeom>
          <a:ln>
            <a:headEnd/>
            <a:tailEnd/>
          </a:ln>
        </p:spPr>
        <p:style>
          <a:lnRef idx="2">
            <a:schemeClr val="accent2"/>
          </a:lnRef>
          <a:fillRef idx="1002">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a:ln>
                  <a:noFill/>
                </a:ln>
                <a:solidFill>
                  <a:schemeClr val="tx1"/>
                </a:solidFill>
                <a:effectLst/>
                <a:latin typeface="Calibri" pitchFamily="34" charset="0"/>
                <a:cs typeface="Arial" pitchFamily="34" charset="0"/>
              </a:rPr>
              <a:t>The servant of the Lord must be                     to</a:t>
            </a:r>
            <a:r>
              <a:rPr kumimoji="0" lang="en-US" sz="1200" b="0" i="0" u="none" strike="noStrike" cap="none" normalizeH="0" baseline="0" dirty="0">
                <a:ln>
                  <a:noFill/>
                </a:ln>
                <a:solidFill>
                  <a:srgbClr val="FF0000"/>
                </a:solidFill>
                <a:effectLst/>
                <a:latin typeface="Calibri" pitchFamily="34" charset="0"/>
                <a:cs typeface="Arial" pitchFamily="34" charset="0"/>
              </a:rPr>
              <a:t> </a:t>
            </a:r>
            <a:r>
              <a:rPr kumimoji="0" lang="en-US" sz="1200" b="0" i="0" u="none" strike="noStrike" cap="none" normalizeH="0" baseline="0" dirty="0">
                <a:ln>
                  <a:noFill/>
                </a:ln>
                <a:solidFill>
                  <a:schemeClr val="tx1"/>
                </a:solidFill>
                <a:effectLst/>
                <a:latin typeface="Calibri" pitchFamily="34" charset="0"/>
                <a:cs typeface="Arial" pitchFamily="34" charset="0"/>
              </a:rPr>
              <a:t>teach</a:t>
            </a:r>
            <a:r>
              <a:rPr kumimoji="0" lang="en-US" sz="1200" b="0" i="0" u="none" strike="noStrike" cap="none" normalizeH="0" baseline="0" dirty="0">
                <a:ln>
                  <a:noFill/>
                </a:ln>
                <a:solidFill>
                  <a:srgbClr val="FF0000"/>
                </a:solidFill>
                <a:effectLst/>
                <a:latin typeface="Times New Roman" pitchFamily="18" charset="0"/>
                <a:cs typeface="Arial" pitchFamily="34" charset="0"/>
              </a:rPr>
              <a:t>.</a:t>
            </a:r>
            <a:endParaRPr kumimoji="0" lang="en-US" sz="12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107" name="Text Box 11"/>
          <p:cNvSpPr txBox="1">
            <a:spLocks noChangeArrowheads="1"/>
          </p:cNvSpPr>
          <p:nvPr/>
        </p:nvSpPr>
        <p:spPr bwMode="auto">
          <a:xfrm>
            <a:off x="152400" y="5867400"/>
            <a:ext cx="4181475" cy="352425"/>
          </a:xfrm>
          <a:prstGeom prst="rect">
            <a:avLst/>
          </a:prstGeom>
          <a:ln>
            <a:headEnd/>
            <a:tailEnd/>
          </a:ln>
        </p:spPr>
        <p:style>
          <a:lnRef idx="2">
            <a:schemeClr val="accent2"/>
          </a:lnRef>
          <a:fillRef idx="1002">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a:ln>
                  <a:noFill/>
                </a:ln>
                <a:solidFill>
                  <a:schemeClr val="tx1"/>
                </a:solidFill>
                <a:effectLst/>
                <a:latin typeface="Sylfaen" pitchFamily="18" charset="0"/>
                <a:cs typeface="Arial" pitchFamily="34" charset="0"/>
              </a:rPr>
              <a:t>The servant of The Lord must be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108" name="Text Box 12"/>
          <p:cNvSpPr txBox="1">
            <a:spLocks noChangeArrowheads="1"/>
          </p:cNvSpPr>
          <p:nvPr/>
        </p:nvSpPr>
        <p:spPr bwMode="auto">
          <a:xfrm>
            <a:off x="152400" y="6324600"/>
            <a:ext cx="4133850" cy="361950"/>
          </a:xfrm>
          <a:prstGeom prst="rect">
            <a:avLst/>
          </a:prstGeom>
          <a:ln>
            <a:headEnd/>
            <a:tailEnd/>
          </a:ln>
        </p:spPr>
        <p:style>
          <a:lnRef idx="2">
            <a:schemeClr val="accent2"/>
          </a:lnRef>
          <a:fillRef idx="1002">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a:ln>
                  <a:noFill/>
                </a:ln>
                <a:solidFill>
                  <a:schemeClr val="tx1"/>
                </a:solidFill>
                <a:effectLst/>
                <a:latin typeface="Sylfaen" pitchFamily="18" charset="0"/>
                <a:cs typeface="Arial" pitchFamily="34" charset="0"/>
              </a:rPr>
              <a:t>The servant of The Lord must be </a:t>
            </a:r>
            <a:endParaRPr kumimoji="0" lang="en-US" sz="1200" b="1" i="0" u="none" strike="noStrike" cap="none" normalizeH="0" baseline="0" dirty="0">
              <a:ln>
                <a:noFill/>
              </a:ln>
              <a:solidFill>
                <a:schemeClr val="tx1"/>
              </a:solidFill>
              <a:effectLst/>
              <a:latin typeface="Sylfae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77" name="WordArt 1"/>
          <p:cNvSpPr>
            <a:spLocks noChangeArrowheads="1" noChangeShapeType="1" noTextEdit="1"/>
          </p:cNvSpPr>
          <p:nvPr/>
        </p:nvSpPr>
        <p:spPr bwMode="auto">
          <a:xfrm>
            <a:off x="3581400" y="228600"/>
            <a:ext cx="1962150" cy="752475"/>
          </a:xfrm>
          <a:prstGeom prst="rect">
            <a:avLst/>
          </a:prstGeom>
        </p:spPr>
        <p:txBody>
          <a:bodyPr wrap="none" fromWordArt="1">
            <a:prstTxWarp prst="textPlain">
              <a:avLst>
                <a:gd name="adj" fmla="val 50000"/>
              </a:avLst>
            </a:prstTxWarp>
          </a:bodyPr>
          <a:lstStyle/>
          <a:p>
            <a:pPr algn="ctr" rtl="0"/>
            <a:r>
              <a:rPr lang="en-US" sz="3600" kern="10" spc="0" dirty="0">
                <a:ln w="9525">
                  <a:noFill/>
                  <a:round/>
                  <a:headEnd/>
                  <a:tailEnd/>
                </a:ln>
                <a:solidFill>
                  <a:srgbClr val="336699"/>
                </a:solidFill>
                <a:effectLst>
                  <a:outerShdw dist="45791" dir="2021404" algn="ctr" rotWithShape="0">
                    <a:srgbClr val="B2B2B2">
                      <a:alpha val="80000"/>
                    </a:srgbClr>
                  </a:outerShdw>
                </a:effectLst>
                <a:latin typeface="Chaucer"/>
              </a:rPr>
              <a:t>Timothy</a:t>
            </a:r>
          </a:p>
        </p:txBody>
      </p:sp>
      <p:sp>
        <p:nvSpPr>
          <p:cNvPr id="24579" name="Rectangle 3"/>
          <p:cNvSpPr>
            <a:spLocks noChangeArrowheads="1"/>
          </p:cNvSpPr>
          <p:nvPr/>
        </p:nvSpPr>
        <p:spPr bwMode="auto">
          <a:xfrm>
            <a:off x="320040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7" name="Picture 6" descr="Eunice.jpg"/>
          <p:cNvPicPr/>
          <p:nvPr/>
        </p:nvPicPr>
        <p:blipFill>
          <a:blip r:embed="rId2" cstate="print"/>
          <a:stretch>
            <a:fillRect/>
          </a:stretch>
        </p:blipFill>
        <p:spPr>
          <a:xfrm>
            <a:off x="3886200" y="1066800"/>
            <a:ext cx="1428750" cy="1480705"/>
          </a:xfrm>
          <a:prstGeom prst="rect">
            <a:avLst/>
          </a:prstGeom>
          <a:ln>
            <a:noFill/>
          </a:ln>
          <a:effectLst>
            <a:softEdge rad="112500"/>
          </a:effectLst>
        </p:spPr>
      </p:pic>
      <p:sp>
        <p:nvSpPr>
          <p:cNvPr id="8" name="Rectangle 7"/>
          <p:cNvSpPr/>
          <p:nvPr/>
        </p:nvSpPr>
        <p:spPr>
          <a:xfrm>
            <a:off x="304800" y="2438400"/>
            <a:ext cx="8839200" cy="415498"/>
          </a:xfrm>
          <a:prstGeom prst="rect">
            <a:avLst/>
          </a:prstGeom>
        </p:spPr>
        <p:txBody>
          <a:bodyPr wrap="square">
            <a:spAutoFit/>
          </a:bodyPr>
          <a:lstStyle/>
          <a:p>
            <a:pPr hangingPunct="0"/>
            <a:r>
              <a:rPr lang="en-US" sz="1050" dirty="0"/>
              <a:t>Like so many homes today, Timothy’s home was divided. His mother was a believer in Christ, as was his grandmother, but his father was noted as only being a Greek.. What we can learn from Timothy’s life is that Godly influence and love can prevail in even the most difficult situation in the home.</a:t>
            </a:r>
          </a:p>
        </p:txBody>
      </p:sp>
      <p:sp>
        <p:nvSpPr>
          <p:cNvPr id="24580" name="Text Box 4"/>
          <p:cNvSpPr txBox="1">
            <a:spLocks noChangeArrowheads="1"/>
          </p:cNvSpPr>
          <p:nvPr/>
        </p:nvSpPr>
        <p:spPr bwMode="auto">
          <a:xfrm>
            <a:off x="152400" y="3048000"/>
            <a:ext cx="8763000" cy="2895600"/>
          </a:xfrm>
          <a:prstGeom prst="rect">
            <a:avLst/>
          </a:prstGeom>
          <a:gradFill rotWithShape="0">
            <a:gsLst>
              <a:gs pos="0">
                <a:srgbClr val="7C9FCF"/>
              </a:gs>
              <a:gs pos="50000">
                <a:srgbClr val="D3DFEF"/>
              </a:gs>
              <a:gs pos="100000">
                <a:srgbClr val="7C9FCF"/>
              </a:gs>
            </a:gsLst>
            <a:lin ang="18900000" scaled="1"/>
          </a:gradFill>
          <a:ln w="12700">
            <a:solidFill>
              <a:srgbClr val="7C9FCF"/>
            </a:solidFill>
            <a:miter lim="800000"/>
            <a:headEnd/>
            <a:tailEnd/>
          </a:ln>
          <a:effectLst>
            <a:outerShdw dist="28398" dir="3806097" algn="ctr" rotWithShape="0">
              <a:srgbClr val="1C314D">
                <a:alpha val="50000"/>
              </a:srgbClr>
            </a:outerShdw>
          </a:effectLst>
        </p:spPr>
        <p:txBody>
          <a:bodyPr vert="horz" wrap="square" lIns="91440" tIns="45720" rIns="91440" bIns="45720" numCol="1" anchor="t" anchorCtr="0" compatLnSpc="1">
            <a:prstTxWarp prst="textNoShape">
              <a:avLst/>
            </a:prstTxWarp>
          </a:bodyPr>
          <a:lstStyle/>
          <a:p>
            <a:pPr marL="0" marR="47625"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a:ln>
                  <a:noFill/>
                </a:ln>
                <a:solidFill>
                  <a:schemeClr val="tx1"/>
                </a:solidFill>
                <a:effectLst/>
                <a:latin typeface="Sherwood" pitchFamily="2" charset="0"/>
                <a:cs typeface="Arial" pitchFamily="34" charset="0"/>
              </a:rPr>
              <a:t>                                                                                                                                                                 </a:t>
            </a:r>
            <a:r>
              <a:rPr kumimoji="0" lang="en-US" sz="1600" b="0" i="0" u="none" strike="noStrike" cap="none" normalizeH="0" dirty="0">
                <a:ln>
                  <a:noFill/>
                </a:ln>
                <a:solidFill>
                  <a:schemeClr val="tx1"/>
                </a:solidFill>
                <a:effectLst/>
                <a:latin typeface="Sherwood" pitchFamily="2" charset="0"/>
                <a:cs typeface="Arial" pitchFamily="34" charset="0"/>
              </a:rPr>
              <a:t>        				   </a:t>
            </a:r>
            <a:r>
              <a:rPr kumimoji="0" lang="en-US" sz="1100" b="0" i="0" u="none" strike="noStrike" cap="none" normalizeH="0" baseline="0" dirty="0">
                <a:ln>
                  <a:noFill/>
                </a:ln>
                <a:solidFill>
                  <a:schemeClr val="tx1"/>
                </a:solidFill>
                <a:effectLst/>
                <a:latin typeface="Calibri" pitchFamily="34" charset="0"/>
                <a:cs typeface="Arial" pitchFamily="34" charset="0"/>
              </a:rPr>
              <a:t>II Timothy 1:1-5</a:t>
            </a:r>
          </a:p>
          <a:p>
            <a:pPr marL="0" marR="47625"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"Paul, an apostle of Jesus Christ by the will of God, according to the promise of life which is in Christ Jesus, to Timothy, my dearly beloved son: Grace, mercy and peace, from God The Father and Christ Jesus our Lord. I thank God, whom I serve from my forefathers with a pure conscience, that without ceasing I have remembrance of thee in my prayers night and day; Greatly desiring to see thee, being mindful of thy tears, that I may be filled with joy; When I call to remembrance the unfeigned faith that is in thee, which dwelt first in thy grandmother Lois, and thy mother Eunice; and I am persuaded that in thee also."</a:t>
            </a:r>
            <a:endParaRPr kumimoji="0" lang="en-US" sz="1100" b="0" i="0" u="none" strike="noStrike" cap="none" normalizeH="0" baseline="0" dirty="0">
              <a:ln>
                <a:noFill/>
              </a:ln>
              <a:solidFill>
                <a:schemeClr val="tx1"/>
              </a:solidFill>
              <a:effectLst/>
              <a:latin typeface="Times New Roman" pitchFamily="18" charset="0"/>
              <a:cs typeface="Arial" pitchFamily="34" charset="0"/>
            </a:endParaRPr>
          </a:p>
          <a:p>
            <a:pPr marL="0" marR="47625"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We can learn some valuable lessons from the lives of two women who reaped great rewards from their labor of love shown toward one boy, Timothy</a:t>
            </a:r>
            <a:r>
              <a:rPr kumimoji="0" lang="en-US" sz="1100" b="0" i="0" u="none" strike="noStrike" cap="none" normalizeH="0" baseline="0" dirty="0">
                <a:ln>
                  <a:noFill/>
                </a:ln>
                <a:solidFill>
                  <a:schemeClr val="tx1"/>
                </a:solidFill>
                <a:effectLst/>
                <a:latin typeface="Sherwood" pitchFamily="2" charset="0"/>
                <a:cs typeface="Arial" pitchFamily="34" charset="0"/>
              </a:rPr>
              <a:t>. </a:t>
            </a:r>
          </a:p>
          <a:p>
            <a:pPr marL="0" marR="47625"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1. The women's names were </a:t>
            </a:r>
            <a:r>
              <a:rPr kumimoji="0" lang="en-US" sz="1100" b="1" i="0" u="none" strike="noStrike" cap="none" normalizeH="0" baseline="0" dirty="0">
                <a:ln>
                  <a:noFill/>
                </a:ln>
                <a:solidFill>
                  <a:schemeClr val="tx1"/>
                </a:solidFill>
                <a:effectLst/>
                <a:latin typeface="Calibri" pitchFamily="34" charset="0"/>
                <a:cs typeface="Arial" pitchFamily="34" charset="0"/>
              </a:rPr>
              <a:t>___________________________________________</a:t>
            </a:r>
            <a:r>
              <a:rPr kumimoji="0" lang="en-US" sz="1100" b="0" i="0" u="none" strike="noStrike" cap="none" normalizeH="0" baseline="0" dirty="0">
                <a:ln>
                  <a:noFill/>
                </a:ln>
                <a:solidFill>
                  <a:schemeClr val="tx1"/>
                </a:solidFill>
                <a:effectLst/>
                <a:latin typeface="Calibri" pitchFamily="34" charset="0"/>
                <a:cs typeface="Arial" pitchFamily="34" charset="0"/>
              </a:rPr>
              <a:t>and </a:t>
            </a:r>
            <a:r>
              <a:rPr kumimoji="0" lang="en-US" sz="1100" b="1" i="0" u="none" strike="noStrike" cap="none" normalizeH="0" baseline="0" dirty="0">
                <a:ln>
                  <a:noFill/>
                </a:ln>
                <a:solidFill>
                  <a:schemeClr val="tx1"/>
                </a:solidFill>
                <a:effectLst/>
                <a:latin typeface="Calibri" pitchFamily="34" charset="0"/>
                <a:cs typeface="Arial" pitchFamily="34" charset="0"/>
              </a:rPr>
              <a:t>_________________________________.</a:t>
            </a:r>
          </a:p>
          <a:p>
            <a:pPr marL="0" marR="47625"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2. Their relationship to Timothy was </a:t>
            </a:r>
            <a:r>
              <a:rPr kumimoji="0" lang="en-US" sz="1100" b="1" i="0" u="none" strike="noStrike" cap="none" normalizeH="0" baseline="0" dirty="0">
                <a:ln>
                  <a:noFill/>
                </a:ln>
                <a:solidFill>
                  <a:schemeClr val="tx1"/>
                </a:solidFill>
                <a:effectLst/>
                <a:latin typeface="Calibri" pitchFamily="34" charset="0"/>
                <a:cs typeface="Arial" pitchFamily="34" charset="0"/>
              </a:rPr>
              <a:t>____________________________</a:t>
            </a:r>
            <a:r>
              <a:rPr kumimoji="0" lang="en-US" sz="1100" b="0" i="0" u="none" strike="noStrike" cap="none" normalizeH="0" baseline="0" dirty="0">
                <a:ln>
                  <a:noFill/>
                </a:ln>
                <a:solidFill>
                  <a:schemeClr val="tx1"/>
                </a:solidFill>
                <a:effectLst/>
                <a:latin typeface="Calibri" pitchFamily="34" charset="0"/>
                <a:cs typeface="Arial" pitchFamily="34" charset="0"/>
              </a:rPr>
              <a:t>and</a:t>
            </a:r>
            <a:r>
              <a:rPr kumimoji="0" lang="en-US" sz="1100" b="1" i="0" u="none" strike="noStrike" cap="none" normalizeH="0" baseline="0" dirty="0">
                <a:ln>
                  <a:noFill/>
                </a:ln>
                <a:solidFill>
                  <a:schemeClr val="tx1"/>
                </a:solidFill>
                <a:effectLst/>
                <a:latin typeface="Calibri" pitchFamily="34" charset="0"/>
                <a:cs typeface="Arial" pitchFamily="34" charset="0"/>
              </a:rPr>
              <a:t> __________________________________________________.</a:t>
            </a:r>
          </a:p>
          <a:p>
            <a:pPr marL="457200" marR="47625" lvl="1"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3. Their testimony was that of having unfeigned </a:t>
            </a:r>
            <a:r>
              <a:rPr kumimoji="0" lang="en-US" sz="1100" b="1" i="0" u="none" strike="noStrike" cap="none" normalizeH="0" baseline="0" dirty="0">
                <a:ln>
                  <a:noFill/>
                </a:ln>
                <a:solidFill>
                  <a:schemeClr val="tx1"/>
                </a:solidFill>
                <a:effectLst/>
                <a:latin typeface="Calibri" pitchFamily="34" charset="0"/>
                <a:cs typeface="Arial" pitchFamily="34" charset="0"/>
              </a:rPr>
              <a:t>___________________.  </a:t>
            </a:r>
            <a:r>
              <a:rPr kumimoji="0" lang="en-US" sz="900" b="0" i="0" u="none" strike="noStrike" cap="none" normalizeH="0" baseline="0" dirty="0">
                <a:ln>
                  <a:noFill/>
                </a:ln>
                <a:solidFill>
                  <a:schemeClr val="tx1"/>
                </a:solidFill>
                <a:effectLst/>
                <a:latin typeface="Calibri" pitchFamily="34" charset="0"/>
                <a:cs typeface="Arial" pitchFamily="34" charset="0"/>
              </a:rPr>
              <a:t>("</a:t>
            </a:r>
            <a:r>
              <a:rPr kumimoji="0" lang="en-US" sz="900" b="0" i="1" u="none" strike="noStrike" cap="none" normalizeH="0" baseline="0" dirty="0">
                <a:ln>
                  <a:noFill/>
                </a:ln>
                <a:solidFill>
                  <a:schemeClr val="tx1"/>
                </a:solidFill>
                <a:effectLst/>
                <a:latin typeface="Calibri" pitchFamily="34" charset="0"/>
                <a:cs typeface="Arial" pitchFamily="34" charset="0"/>
              </a:rPr>
              <a:t>Unfeigned"</a:t>
            </a:r>
            <a:r>
              <a:rPr kumimoji="0" lang="en-US" sz="900" b="0" i="0" u="none" strike="noStrike" cap="none" normalizeH="0" baseline="0" dirty="0">
                <a:ln>
                  <a:noFill/>
                </a:ln>
                <a:solidFill>
                  <a:schemeClr val="tx1"/>
                </a:solidFill>
                <a:effectLst/>
                <a:latin typeface="Calibri" pitchFamily="34" charset="0"/>
                <a:cs typeface="Arial" pitchFamily="34" charset="0"/>
              </a:rPr>
              <a:t> means "</a:t>
            </a:r>
            <a:r>
              <a:rPr kumimoji="0" lang="en-US" sz="900" b="0" i="1" u="none" strike="noStrike" cap="none" normalizeH="0" baseline="0" dirty="0">
                <a:ln>
                  <a:noFill/>
                </a:ln>
                <a:solidFill>
                  <a:schemeClr val="tx1"/>
                </a:solidFill>
                <a:effectLst/>
                <a:latin typeface="Calibri" pitchFamily="34" charset="0"/>
                <a:cs typeface="Arial" pitchFamily="34" charset="0"/>
              </a:rPr>
              <a:t>sincere</a:t>
            </a:r>
            <a:r>
              <a:rPr kumimoji="0" lang="en-US" sz="900" b="0" i="0" u="none" strike="noStrike" cap="none" normalizeH="0" baseline="0" dirty="0">
                <a:ln>
                  <a:noFill/>
                </a:ln>
                <a:solidFill>
                  <a:schemeClr val="tx1"/>
                </a:solidFill>
                <a:effectLst/>
                <a:latin typeface="Calibri" pitchFamily="34" charset="0"/>
                <a:cs typeface="Arial" pitchFamily="34" charset="0"/>
              </a:rPr>
              <a:t>” or "</a:t>
            </a:r>
            <a:r>
              <a:rPr kumimoji="0" lang="en-US" sz="900" b="0" i="1" u="none" strike="noStrike" cap="none" normalizeH="0" baseline="0" dirty="0">
                <a:ln>
                  <a:noFill/>
                </a:ln>
                <a:solidFill>
                  <a:schemeClr val="tx1"/>
                </a:solidFill>
                <a:effectLst/>
                <a:latin typeface="Calibri" pitchFamily="34" charset="0"/>
                <a:cs typeface="Arial" pitchFamily="34" charset="0"/>
              </a:rPr>
              <a:t>unpretentious</a:t>
            </a:r>
            <a:r>
              <a:rPr kumimoji="0" lang="en-US" sz="900" b="0" i="0" u="none" strike="noStrike" cap="none" normalizeH="0" baseline="0" dirty="0">
                <a:ln>
                  <a:noFill/>
                </a:ln>
                <a:solidFill>
                  <a:schemeClr val="tx1"/>
                </a:solidFill>
                <a:effectLst/>
                <a:latin typeface="Calibri" pitchFamily="34" charset="0"/>
                <a:cs typeface="Arial" pitchFamily="34" charset="0"/>
              </a:rPr>
              <a:t>".)</a:t>
            </a:r>
            <a:r>
              <a:rPr kumimoji="0" lang="en-US" sz="1100" b="0" i="0" u="none" strike="noStrike" cap="none" normalizeH="0" baseline="0" dirty="0">
                <a:ln>
                  <a:noFill/>
                </a:ln>
                <a:solidFill>
                  <a:schemeClr val="tx1"/>
                </a:solidFill>
                <a:effectLst/>
                <a:latin typeface="Calibri" pitchFamily="34"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4582" name="WordArt 6"/>
          <p:cNvSpPr>
            <a:spLocks noChangeArrowheads="1" noChangeShapeType="1" noTextEdit="1"/>
          </p:cNvSpPr>
          <p:nvPr/>
        </p:nvSpPr>
        <p:spPr bwMode="auto">
          <a:xfrm>
            <a:off x="3581400" y="3124200"/>
            <a:ext cx="1990725" cy="228600"/>
          </a:xfrm>
          <a:prstGeom prst="rect">
            <a:avLst/>
          </a:prstGeom>
        </p:spPr>
        <p:txBody>
          <a:bodyPr wrap="none" fromWordArt="1">
            <a:prstTxWarp prst="textPlain">
              <a:avLst>
                <a:gd name="adj" fmla="val 50000"/>
              </a:avLst>
            </a:prstTxWarp>
          </a:bodyPr>
          <a:lstStyle/>
          <a:p>
            <a:pPr algn="ctr" rtl="0"/>
            <a:r>
              <a:rPr lang="en-US" sz="2400" kern="10" spc="0" dirty="0">
                <a:ln w="9525">
                  <a:noFill/>
                  <a:round/>
                  <a:headEnd/>
                  <a:tailEnd/>
                </a:ln>
                <a:solidFill>
                  <a:srgbClr val="404040"/>
                </a:solidFill>
                <a:effectLst>
                  <a:outerShdw dist="45791" dir="2021404" algn="ctr" rotWithShape="0">
                    <a:srgbClr val="B2B2B2">
                      <a:alpha val="80000"/>
                    </a:srgbClr>
                  </a:outerShdw>
                </a:effectLst>
                <a:latin typeface="Times New Roman"/>
                <a:cs typeface="Times New Roman"/>
              </a:rPr>
              <a:t>A Labor of Love</a:t>
            </a:r>
          </a:p>
        </p:txBody>
      </p:sp>
      <p:sp>
        <p:nvSpPr>
          <p:cNvPr id="24583" name="WordArt 7"/>
          <p:cNvSpPr>
            <a:spLocks noChangeArrowheads="1" noChangeShapeType="1" noTextEdit="1"/>
          </p:cNvSpPr>
          <p:nvPr/>
        </p:nvSpPr>
        <p:spPr bwMode="auto">
          <a:xfrm>
            <a:off x="1828800" y="6096000"/>
            <a:ext cx="5753100" cy="323850"/>
          </a:xfrm>
          <a:prstGeom prst="rect">
            <a:avLst/>
          </a:prstGeom>
        </p:spPr>
        <p:txBody>
          <a:bodyPr wrap="none" fromWordArt="1">
            <a:prstTxWarp prst="textWave1">
              <a:avLst>
                <a:gd name="adj1" fmla="val 13005"/>
                <a:gd name="adj2" fmla="val 0"/>
              </a:avLst>
            </a:prstTxWarp>
          </a:bodyPr>
          <a:lstStyle/>
          <a:p>
            <a:pPr algn="ctr" rtl="0"/>
            <a:r>
              <a:rPr lang="en-US" sz="3600" kern="10" spc="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It is God's Word that convicts and changes hearts.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152400" y="228600"/>
            <a:ext cx="8839200" cy="2971800"/>
          </a:xfrm>
          <a:prstGeom prst="rect">
            <a:avLst/>
          </a:prstGeom>
          <a:gradFill rotWithShape="0">
            <a:gsLst>
              <a:gs pos="0">
                <a:srgbClr val="7C9FCF"/>
              </a:gs>
              <a:gs pos="50000">
                <a:srgbClr val="D3DFEF"/>
              </a:gs>
              <a:gs pos="100000">
                <a:srgbClr val="7C9FCF"/>
              </a:gs>
            </a:gsLst>
            <a:lin ang="18900000" scaled="1"/>
          </a:gradFill>
          <a:ln w="12700">
            <a:solidFill>
              <a:srgbClr val="7C9FCF"/>
            </a:solidFill>
            <a:miter lim="800000"/>
            <a:headEnd/>
            <a:tailEnd/>
          </a:ln>
          <a:effectLst>
            <a:outerShdw dist="28398" dir="3806097" algn="ctr" rotWithShape="0">
              <a:srgbClr val="1C314D">
                <a:alpha val="50000"/>
              </a:srgbClr>
            </a:outerShdw>
          </a:effectLst>
        </p:spPr>
        <p:txBody>
          <a:bodyPr vert="horz" wrap="square" lIns="91440" tIns="45720" rIns="91440" bIns="45720" numCol="1" anchor="t" anchorCtr="0" compatLnSpc="1">
            <a:prstTxWarp prst="textNoShape">
              <a:avLst/>
            </a:prstTxWarp>
          </a:bodyPr>
          <a:lstStyle/>
          <a:p>
            <a:pPr marL="0" marR="47625"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                                                  </a:t>
            </a:r>
            <a:r>
              <a:rPr kumimoji="0" lang="en-US" sz="1100" b="1" i="0" u="none" strike="noStrike" cap="none" normalizeH="0" baseline="0" dirty="0">
                <a:ln>
                  <a:noFill/>
                </a:ln>
                <a:solidFill>
                  <a:schemeClr val="tx1"/>
                </a:solidFill>
                <a:effectLst/>
                <a:latin typeface="Calibri" pitchFamily="34" charset="0"/>
                <a:cs typeface="Arial" pitchFamily="34" charset="0"/>
              </a:rPr>
              <a:t> </a:t>
            </a:r>
            <a:r>
              <a:rPr kumimoji="0" lang="en-US" sz="1400" b="1" i="0" u="none" strike="noStrike" cap="none" normalizeH="0" baseline="0" dirty="0">
                <a:ln>
                  <a:noFill/>
                </a:ln>
                <a:solidFill>
                  <a:schemeClr val="tx1"/>
                </a:solidFill>
                <a:effectLst/>
                <a:latin typeface="Calibri" pitchFamily="34" charset="0"/>
                <a:cs typeface="Arial" pitchFamily="34" charset="0"/>
              </a:rPr>
              <a:t>Belief	            Burdened		     Blessing</a:t>
            </a:r>
          </a:p>
          <a:p>
            <a:pPr marL="0" marR="47625" lvl="0" indent="0" algn="l" defTabSz="914400" rtl="0" eaLnBrk="1" fontAlgn="base" latinLnBrk="0" hangingPunct="1">
              <a:lnSpc>
                <a:spcPct val="100000"/>
              </a:lnSpc>
              <a:spcBef>
                <a:spcPct val="0"/>
              </a:spcBef>
              <a:spcAft>
                <a:spcPts val="1000"/>
              </a:spcAft>
              <a:buClrTx/>
              <a:buSzTx/>
              <a:buFontTx/>
              <a:buNone/>
              <a:tabLst/>
            </a:pPr>
            <a:endParaRPr kumimoji="0" lang="en-US" sz="900" b="0" i="0" u="none" strike="noStrike" cap="none" normalizeH="0" baseline="0" dirty="0">
              <a:ln>
                <a:noFill/>
              </a:ln>
              <a:solidFill>
                <a:schemeClr val="tx1"/>
              </a:solidFill>
              <a:effectLst/>
              <a:latin typeface="Times New Roman" pitchFamily="18" charset="0"/>
              <a:cs typeface="Arial" pitchFamily="34" charset="0"/>
            </a:endParaRPr>
          </a:p>
          <a:p>
            <a:pPr marL="0" marR="47625"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a:ln>
                  <a:noFill/>
                </a:ln>
                <a:solidFill>
                  <a:schemeClr val="tx1"/>
                </a:solidFill>
                <a:effectLst/>
                <a:latin typeface="Calibri" pitchFamily="34" charset="0"/>
                <a:cs typeface="Arial" pitchFamily="34" charset="0"/>
              </a:rPr>
              <a:t>  </a:t>
            </a:r>
            <a:r>
              <a:rPr kumimoji="0" lang="en-US" sz="1200" b="0" i="0" u="none" strike="noStrike" cap="none" normalizeH="0" baseline="0" dirty="0">
                <a:ln>
                  <a:noFill/>
                </a:ln>
                <a:solidFill>
                  <a:schemeClr val="tx1"/>
                </a:solidFill>
                <a:effectLst/>
                <a:latin typeface="Calibri" pitchFamily="34" charset="0"/>
                <a:cs typeface="Arial" pitchFamily="34" charset="0"/>
              </a:rPr>
              <a:t>4. These two women had a </a:t>
            </a:r>
            <a:r>
              <a:rPr kumimoji="0" lang="en-US" sz="1200" b="1" i="0" u="none" strike="noStrike" cap="none" normalizeH="0" baseline="0" dirty="0">
                <a:ln>
                  <a:noFill/>
                </a:ln>
                <a:solidFill>
                  <a:schemeClr val="tx1"/>
                </a:solidFill>
                <a:effectLst/>
                <a:latin typeface="Calibri" pitchFamily="34" charset="0"/>
                <a:cs typeface="Arial" pitchFamily="34" charset="0"/>
              </a:rPr>
              <a:t>________________________ </a:t>
            </a:r>
            <a:r>
              <a:rPr kumimoji="0" lang="en-US" sz="1200" b="0" i="0" u="none" strike="noStrike" cap="none" normalizeH="0" baseline="0" dirty="0">
                <a:ln>
                  <a:noFill/>
                </a:ln>
                <a:solidFill>
                  <a:schemeClr val="tx1"/>
                </a:solidFill>
                <a:effectLst/>
                <a:latin typeface="Calibri" pitchFamily="34" charset="0"/>
                <a:cs typeface="Arial" pitchFamily="34" charset="0"/>
              </a:rPr>
              <a:t>in God. They were born again and taught the Holy Scriptures to Timothy.</a:t>
            </a:r>
          </a:p>
          <a:p>
            <a:pPr marL="0" marR="47625"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a:ln>
                  <a:noFill/>
                </a:ln>
                <a:solidFill>
                  <a:schemeClr val="tx1"/>
                </a:solidFill>
                <a:effectLst/>
                <a:latin typeface="Calibri" pitchFamily="34" charset="0"/>
                <a:cs typeface="Arial" pitchFamily="34" charset="0"/>
              </a:rPr>
              <a:t>5. They were</a:t>
            </a:r>
            <a:r>
              <a:rPr kumimoji="0" lang="en-US" sz="1200" b="1" i="0" u="none" strike="noStrike" cap="none" normalizeH="0" baseline="0" dirty="0">
                <a:ln>
                  <a:noFill/>
                </a:ln>
                <a:solidFill>
                  <a:schemeClr val="tx1"/>
                </a:solidFill>
                <a:effectLst/>
                <a:latin typeface="Calibri" pitchFamily="34" charset="0"/>
                <a:cs typeface="Arial" pitchFamily="34" charset="0"/>
              </a:rPr>
              <a:t>___________________ </a:t>
            </a:r>
            <a:r>
              <a:rPr kumimoji="0" lang="en-US" sz="1200" b="0" i="0" u="none" strike="noStrike" cap="none" normalizeH="0" baseline="0" dirty="0">
                <a:ln>
                  <a:noFill/>
                </a:ln>
                <a:solidFill>
                  <a:schemeClr val="tx1"/>
                </a:solidFill>
                <a:effectLst/>
                <a:latin typeface="Calibri" pitchFamily="34" charset="0"/>
                <a:cs typeface="Arial" pitchFamily="34" charset="0"/>
              </a:rPr>
              <a:t>to teach him the scriptures. There was a void in Timothy's life. It has been said that his earthy father was not a good example for his son. These godly women placed Timothy in the hands of their Heavenly Father. God became a Father to Timothy and did great things in and through his life, eternally recording these events in His Word.</a:t>
            </a:r>
          </a:p>
          <a:p>
            <a:pPr marL="0" marR="47625" lvl="0" indent="0" algn="l" defTabSz="914400" rtl="0" eaLnBrk="1" fontAlgn="base" latinLnBrk="0" hangingPunct="1">
              <a:lnSpc>
                <a:spcPct val="100000"/>
              </a:lnSpc>
              <a:spcBef>
                <a:spcPct val="0"/>
              </a:spcBef>
              <a:spcAft>
                <a:spcPts val="1000"/>
              </a:spcAft>
              <a:buClrTx/>
              <a:buSzTx/>
              <a:buFontTx/>
              <a:buNone/>
              <a:tabLst/>
            </a:pPr>
            <a:r>
              <a:rPr kumimoji="0" lang="en-US" sz="1200" b="0" i="1" u="none" strike="noStrike" cap="none" normalizeH="0" baseline="0" dirty="0">
                <a:ln>
                  <a:noFill/>
                </a:ln>
                <a:solidFill>
                  <a:schemeClr val="tx1"/>
                </a:solidFill>
                <a:effectLst/>
                <a:latin typeface="Calibri" pitchFamily="34" charset="0"/>
                <a:cs typeface="Arial" pitchFamily="34" charset="0"/>
              </a:rPr>
              <a:t>This holds true for each child that comes under our wings, We must show them The Heavenly Father's great love and let them know of His desire to do great things in through their lives. </a:t>
            </a:r>
            <a:endParaRPr lang="en-US" sz="1200" i="1" dirty="0">
              <a:solidFill>
                <a:srgbClr val="FF0000"/>
              </a:solidFill>
              <a:latin typeface="Times New Roman" pitchFamily="18" charset="0"/>
              <a:cs typeface="Arial" pitchFamily="34" charset="0"/>
            </a:endParaRPr>
          </a:p>
          <a:p>
            <a:pPr marL="0" marR="47625"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a:ln>
                  <a:noFill/>
                </a:ln>
                <a:solidFill>
                  <a:schemeClr val="tx1"/>
                </a:solidFill>
                <a:effectLst/>
                <a:latin typeface="Calibri" pitchFamily="34" charset="0"/>
                <a:cs typeface="Arial" pitchFamily="34" charset="0"/>
              </a:rPr>
              <a:t>6. They reaped the benefits of this labor of love by seeing God's </a:t>
            </a:r>
            <a:r>
              <a:rPr kumimoji="0" lang="en-US" sz="1200" b="1" i="0" u="none" strike="noStrike" cap="none" normalizeH="0" baseline="0" dirty="0">
                <a:ln>
                  <a:noFill/>
                </a:ln>
                <a:solidFill>
                  <a:schemeClr val="tx1"/>
                </a:solidFill>
                <a:effectLst/>
                <a:latin typeface="Calibri" pitchFamily="34" charset="0"/>
                <a:cs typeface="Arial" pitchFamily="34" charset="0"/>
              </a:rPr>
              <a:t>_________________________________ </a:t>
            </a:r>
            <a:r>
              <a:rPr kumimoji="0" lang="en-US" sz="1200" b="0" i="0" u="none" strike="noStrike" cap="none" normalizeH="0" baseline="0" dirty="0">
                <a:ln>
                  <a:noFill/>
                </a:ln>
                <a:solidFill>
                  <a:schemeClr val="tx1"/>
                </a:solidFill>
                <a:effectLst/>
                <a:latin typeface="Calibri" pitchFamily="34" charset="0"/>
                <a:cs typeface="Arial" pitchFamily="34" charset="0"/>
              </a:rPr>
              <a:t>on Timothy's life. God chose him to preach The Word and his works are eternally recorded in God's Word, which is preserved forever.</a:t>
            </a:r>
            <a:endParaRPr kumimoji="0" lang="en-US" sz="12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3554" name="Text Box 2"/>
          <p:cNvSpPr txBox="1">
            <a:spLocks noChangeArrowheads="1"/>
          </p:cNvSpPr>
          <p:nvPr/>
        </p:nvSpPr>
        <p:spPr bwMode="auto">
          <a:xfrm>
            <a:off x="914400" y="2819400"/>
            <a:ext cx="6981825" cy="257175"/>
          </a:xfrm>
          <a:prstGeom prst="rect">
            <a:avLst/>
          </a:prstGeom>
          <a:solidFill>
            <a:srgbClr val="FFFFFF"/>
          </a:solidFill>
          <a:ln w="12700">
            <a:solidFill>
              <a:srgbClr val="39639D"/>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a:ln>
                  <a:noFill/>
                </a:ln>
                <a:solidFill>
                  <a:schemeClr val="tx1"/>
                </a:solidFill>
                <a:effectLst/>
                <a:latin typeface="Calibri" pitchFamily="34" charset="0"/>
                <a:cs typeface="Arial" pitchFamily="34" charset="0"/>
              </a:rPr>
              <a:t>“Lois” means “</a:t>
            </a:r>
            <a:r>
              <a:rPr kumimoji="0" lang="en-US" sz="900" b="0" i="1" u="none" strike="noStrike" cap="none" normalizeH="0" baseline="0">
                <a:ln>
                  <a:noFill/>
                </a:ln>
                <a:solidFill>
                  <a:schemeClr val="tx1"/>
                </a:solidFill>
                <a:effectLst/>
                <a:latin typeface="Calibri" pitchFamily="34" charset="0"/>
                <a:cs typeface="Arial" pitchFamily="34" charset="0"/>
              </a:rPr>
              <a:t>agreeable”</a:t>
            </a:r>
            <a:r>
              <a:rPr kumimoji="0" lang="en-US" sz="900" b="0" i="0" u="none" strike="noStrike" cap="none" normalizeH="0" baseline="0">
                <a:ln>
                  <a:noFill/>
                </a:ln>
                <a:solidFill>
                  <a:schemeClr val="tx1"/>
                </a:solidFill>
                <a:effectLst/>
                <a:latin typeface="Calibri" pitchFamily="34" charset="0"/>
                <a:cs typeface="Arial" pitchFamily="34" charset="0"/>
              </a:rPr>
              <a:t>(Origin unknown) </a:t>
            </a:r>
            <a:r>
              <a:rPr kumimoji="0" lang="en-US" sz="900" b="0" i="1" u="none" strike="noStrike" cap="none" normalizeH="0" baseline="0">
                <a:ln>
                  <a:noFill/>
                </a:ln>
                <a:solidFill>
                  <a:schemeClr val="tx1"/>
                </a:solidFill>
                <a:effectLst/>
                <a:latin typeface="Calibri" pitchFamily="34" charset="0"/>
                <a:cs typeface="Arial" pitchFamily="34" charset="0"/>
              </a:rPr>
              <a:t> </a:t>
            </a:r>
            <a:r>
              <a:rPr kumimoji="0" lang="en-US" sz="900" b="0" i="0" u="none" strike="noStrike" cap="none" normalizeH="0" baseline="0">
                <a:ln>
                  <a:noFill/>
                </a:ln>
                <a:solidFill>
                  <a:schemeClr val="tx1"/>
                </a:solidFill>
                <a:effectLst/>
                <a:latin typeface="Calibri" pitchFamily="34" charset="0"/>
                <a:cs typeface="Arial" pitchFamily="34" charset="0"/>
              </a:rPr>
              <a:t>Eunice is a Greek name and means-</a:t>
            </a:r>
            <a:r>
              <a:rPr kumimoji="0" lang="en-US" sz="900" b="0" i="0" u="none" strike="noStrike" cap="none" normalizeH="0" baseline="0">
                <a:ln>
                  <a:noFill/>
                </a:ln>
                <a:solidFill>
                  <a:srgbClr val="000033"/>
                </a:solidFill>
                <a:effectLst/>
                <a:latin typeface="Verdana" pitchFamily="34" charset="0"/>
                <a:cs typeface="Arial" pitchFamily="34" charset="0"/>
              </a:rPr>
              <a:t>“</a:t>
            </a:r>
            <a:r>
              <a:rPr kumimoji="0" lang="en-US" sz="900" b="0" i="1" u="none" strike="noStrike" cap="none" normalizeH="0" baseline="0">
                <a:ln>
                  <a:noFill/>
                </a:ln>
                <a:solidFill>
                  <a:schemeClr val="tx1"/>
                </a:solidFill>
                <a:effectLst/>
                <a:latin typeface="Calibri" pitchFamily="34" charset="0"/>
                <a:cs typeface="Arial" pitchFamily="34" charset="0"/>
              </a:rPr>
              <a:t>good victory</a:t>
            </a:r>
            <a:r>
              <a:rPr kumimoji="0" lang="en-US" sz="900" b="0" i="0" u="none" strike="noStrike" cap="none" normalizeH="0" baseline="0">
                <a:ln>
                  <a:noFill/>
                </a:ln>
                <a:solidFill>
                  <a:schemeClr val="tx1"/>
                </a:solidFill>
                <a:effectLst/>
                <a:latin typeface="Calibri" pitchFamily="34" charset="0"/>
                <a:cs typeface="Arial" pitchFamily="34" charset="0"/>
              </a:rPr>
              <a:t>” derived from Nike, the Greek goddess of victory.</a:t>
            </a:r>
            <a:endParaRPr kumimoji="0" lang="en-US" sz="900" b="0" i="1" u="none" strike="noStrike" cap="none" normalizeH="0" baseline="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3555" name="WordArt 3"/>
          <p:cNvSpPr>
            <a:spLocks noChangeArrowheads="1" noChangeShapeType="1" noTextEdit="1"/>
          </p:cNvSpPr>
          <p:nvPr/>
        </p:nvSpPr>
        <p:spPr bwMode="auto">
          <a:xfrm>
            <a:off x="1371600" y="3276600"/>
            <a:ext cx="6505575" cy="762000"/>
          </a:xfrm>
          <a:prstGeom prst="rect">
            <a:avLst/>
          </a:prstGeom>
        </p:spPr>
        <p:txBody>
          <a:bodyPr wrap="none" fromWordArt="1">
            <a:prstTxWarp prst="textDeflate">
              <a:avLst>
                <a:gd name="adj" fmla="val 26227"/>
              </a:avLst>
            </a:prstTxWarp>
          </a:bodyPr>
          <a:lstStyle/>
          <a:p>
            <a:pPr algn="ctr" rtl="0"/>
            <a:r>
              <a:rPr lang="en-US" sz="3600" kern="10" spc="0" dirty="0">
                <a:ln w="9525">
                  <a:solidFill>
                    <a:srgbClr val="000000"/>
                  </a:solidFill>
                  <a:round/>
                  <a:headEnd/>
                  <a:tailEnd/>
                </a:ln>
                <a:solidFill>
                  <a:srgbClr val="000000"/>
                </a:solidFill>
                <a:effectLst/>
                <a:latin typeface="Impact"/>
              </a:rPr>
              <a:t>Promises from God's Word</a:t>
            </a:r>
          </a:p>
        </p:txBody>
      </p:sp>
      <p:pic>
        <p:nvPicPr>
          <p:cNvPr id="8" name="Picture 7" descr="304396_10151195841292355_202790664_nII.jpg"/>
          <p:cNvPicPr/>
          <p:nvPr/>
        </p:nvPicPr>
        <p:blipFill>
          <a:blip r:embed="rId2" cstate="print"/>
          <a:stretch>
            <a:fillRect/>
          </a:stretch>
        </p:blipFill>
        <p:spPr>
          <a:xfrm>
            <a:off x="3276600" y="3962400"/>
            <a:ext cx="2289810" cy="1937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plant.jpg"/>
          <p:cNvPicPr/>
          <p:nvPr/>
        </p:nvPicPr>
        <p:blipFill>
          <a:blip r:embed="rId3" cstate="print"/>
          <a:stretch>
            <a:fillRect/>
          </a:stretch>
        </p:blipFill>
        <p:spPr>
          <a:xfrm>
            <a:off x="1066800" y="4419600"/>
            <a:ext cx="1175385" cy="880110"/>
          </a:xfrm>
          <a:prstGeom prst="rect">
            <a:avLst/>
          </a:prstGeom>
        </p:spPr>
      </p:pic>
      <p:pic>
        <p:nvPicPr>
          <p:cNvPr id="10" name="Picture 9" descr="249753_10151145230814663_2133681497_n.jpg"/>
          <p:cNvPicPr/>
          <p:nvPr/>
        </p:nvPicPr>
        <p:blipFill>
          <a:blip r:embed="rId4" cstate="print"/>
          <a:stretch>
            <a:fillRect/>
          </a:stretch>
        </p:blipFill>
        <p:spPr>
          <a:xfrm>
            <a:off x="6553200" y="4343400"/>
            <a:ext cx="1760220" cy="880110"/>
          </a:xfrm>
          <a:prstGeom prst="rect">
            <a:avLst/>
          </a:prstGeom>
        </p:spPr>
      </p:pic>
      <p:sp>
        <p:nvSpPr>
          <p:cNvPr id="11" name="Rectangle 10"/>
          <p:cNvSpPr/>
          <p:nvPr/>
        </p:nvSpPr>
        <p:spPr>
          <a:xfrm>
            <a:off x="762000" y="5334000"/>
            <a:ext cx="4572000" cy="769441"/>
          </a:xfrm>
          <a:prstGeom prst="rect">
            <a:avLst/>
          </a:prstGeom>
        </p:spPr>
        <p:txBody>
          <a:bodyPr>
            <a:spAutoFit/>
          </a:bodyPr>
          <a:lstStyle/>
          <a:p>
            <a:pPr hangingPunct="0"/>
            <a:r>
              <a:rPr lang="en-US" sz="1100" b="1" dirty="0"/>
              <a:t>         Proverbs 22:6 </a:t>
            </a:r>
          </a:p>
          <a:p>
            <a:pPr hangingPunct="0"/>
            <a:r>
              <a:rPr lang="en-US" sz="1100" dirty="0"/>
              <a:t>"Train up a child in the way </a:t>
            </a:r>
          </a:p>
          <a:p>
            <a:pPr hangingPunct="0"/>
            <a:r>
              <a:rPr lang="en-US" sz="1100" dirty="0"/>
              <a:t>he should go: and when he </a:t>
            </a:r>
          </a:p>
          <a:p>
            <a:pPr hangingPunct="0"/>
            <a:r>
              <a:rPr lang="en-US" sz="1100" dirty="0"/>
              <a:t>is old, he will not depart from it."</a:t>
            </a:r>
          </a:p>
        </p:txBody>
      </p:sp>
      <p:sp>
        <p:nvSpPr>
          <p:cNvPr id="23557" name="Rectangle 5"/>
          <p:cNvSpPr>
            <a:spLocks noChangeArrowheads="1"/>
          </p:cNvSpPr>
          <p:nvPr/>
        </p:nvSpPr>
        <p:spPr bwMode="auto">
          <a:xfrm>
            <a:off x="5984161" y="5334000"/>
            <a:ext cx="2996333" cy="110799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ea typeface="Times New Roman" pitchFamily="18" charset="0"/>
                <a:cs typeface="Arial" pitchFamily="34" charset="0"/>
              </a:rPr>
              <a:t>                           Isaiah 55:11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"So shall My word be that </a:t>
            </a:r>
            <a:r>
              <a:rPr kumimoji="0" lang="en-US" sz="11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goeth</a:t>
            </a:r>
            <a:r>
              <a:rPr kumimoji="0" 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 forth out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of My mouth: it shall not return unto Me void,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but it shall accomplish that which I please,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and shall prosper in the thing whereto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I sent it." </a:t>
            </a:r>
            <a:endParaRPr kumimoji="0" 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23558" name="Rectangle 6"/>
          <p:cNvSpPr>
            <a:spLocks noChangeArrowheads="1"/>
          </p:cNvSpPr>
          <p:nvPr/>
        </p:nvSpPr>
        <p:spPr bwMode="auto">
          <a:xfrm>
            <a:off x="2743200" y="609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t>  Discussion time: What does God use to change our lives?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WordArt 1"/>
          <p:cNvSpPr>
            <a:spLocks noChangeArrowheads="1" noChangeShapeType="1" noTextEdit="1"/>
          </p:cNvSpPr>
          <p:nvPr/>
        </p:nvSpPr>
        <p:spPr bwMode="auto">
          <a:xfrm>
            <a:off x="658636" y="504949"/>
            <a:ext cx="8172450" cy="1019175"/>
          </a:xfrm>
          <a:prstGeom prst="rect">
            <a:avLst/>
          </a:prstGeom>
        </p:spPr>
        <p:txBody>
          <a:bodyPr wrap="none" fromWordArt="1">
            <a:prstTxWarp prst="textFadeUp">
              <a:avLst>
                <a:gd name="adj" fmla="val 9991"/>
              </a:avLst>
            </a:prstTxWarp>
          </a:bodyPr>
          <a:lstStyle/>
          <a:p>
            <a:pPr algn="ctr" rtl="0"/>
            <a:r>
              <a:rPr lang="en-US" sz="3600" kern="10" spc="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Rise and shine for Jesus!</a:t>
            </a:r>
          </a:p>
        </p:txBody>
      </p:sp>
      <p:sp>
        <p:nvSpPr>
          <p:cNvPr id="22530" name="Text Box 2"/>
          <p:cNvSpPr txBox="1">
            <a:spLocks noChangeArrowheads="1"/>
          </p:cNvSpPr>
          <p:nvPr/>
        </p:nvSpPr>
        <p:spPr bwMode="auto">
          <a:xfrm>
            <a:off x="489451" y="1950136"/>
            <a:ext cx="2219325" cy="942975"/>
          </a:xfrm>
          <a:prstGeom prst="rect">
            <a:avLst/>
          </a:prstGeom>
          <a:gradFill rotWithShape="0">
            <a:gsLst>
              <a:gs pos="0">
                <a:srgbClr val="7C9FCF"/>
              </a:gs>
              <a:gs pos="50000">
                <a:srgbClr val="39639D"/>
              </a:gs>
              <a:gs pos="100000">
                <a:srgbClr val="7C9FCF"/>
              </a:gs>
            </a:gsLst>
            <a:lin ang="5400000" scaled="1"/>
          </a:gradFill>
          <a:ln w="12700">
            <a:solidFill>
              <a:srgbClr val="39639D"/>
            </a:solidFill>
            <a:miter lim="800000"/>
            <a:headEnd/>
            <a:tailEnd/>
          </a:ln>
          <a:effectLst>
            <a:outerShdw dist="28398" dir="3806097" algn="ctr" rotWithShape="0">
              <a:srgbClr val="1C314D"/>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Text Box 2"/>
          <p:cNvSpPr txBox="1">
            <a:spLocks noChangeArrowheads="1"/>
          </p:cNvSpPr>
          <p:nvPr/>
        </p:nvSpPr>
        <p:spPr bwMode="auto">
          <a:xfrm>
            <a:off x="569901" y="3152138"/>
            <a:ext cx="2286000" cy="914400"/>
          </a:xfrm>
          <a:prstGeom prst="rect">
            <a:avLst/>
          </a:prstGeom>
          <a:gradFill rotWithShape="0">
            <a:gsLst>
              <a:gs pos="0">
                <a:srgbClr val="7C9FCF"/>
              </a:gs>
              <a:gs pos="50000">
                <a:srgbClr val="39639D"/>
              </a:gs>
              <a:gs pos="100000">
                <a:srgbClr val="7C9FCF"/>
              </a:gs>
            </a:gsLst>
            <a:lin ang="5400000" scaled="1"/>
          </a:gradFill>
          <a:ln w="12700">
            <a:solidFill>
              <a:srgbClr val="39639D"/>
            </a:solidFill>
            <a:miter lim="800000"/>
            <a:headEnd/>
            <a:tailEnd/>
          </a:ln>
          <a:effectLst>
            <a:outerShdw dist="28398" dir="3806097" algn="ctr" rotWithShape="0">
              <a:srgbClr val="1C314D"/>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 Box 2"/>
          <p:cNvSpPr txBox="1">
            <a:spLocks noChangeArrowheads="1"/>
          </p:cNvSpPr>
          <p:nvPr/>
        </p:nvSpPr>
        <p:spPr bwMode="auto">
          <a:xfrm>
            <a:off x="478039" y="4276139"/>
            <a:ext cx="2438400" cy="914400"/>
          </a:xfrm>
          <a:prstGeom prst="rect">
            <a:avLst/>
          </a:prstGeom>
          <a:gradFill rotWithShape="0">
            <a:gsLst>
              <a:gs pos="0">
                <a:srgbClr val="7C9FCF"/>
              </a:gs>
              <a:gs pos="50000">
                <a:srgbClr val="39639D"/>
              </a:gs>
              <a:gs pos="100000">
                <a:srgbClr val="7C9FCF"/>
              </a:gs>
            </a:gsLst>
            <a:lin ang="5400000" scaled="1"/>
          </a:gradFill>
          <a:ln w="12700">
            <a:solidFill>
              <a:srgbClr val="39639D"/>
            </a:solidFill>
            <a:miter lim="800000"/>
            <a:headEnd/>
            <a:tailEnd/>
          </a:ln>
          <a:effectLst>
            <a:outerShdw dist="28398" dir="3806097" algn="ctr" rotWithShape="0">
              <a:srgbClr val="1C314D"/>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8" name="Picture 7" descr="prayer time.jpg"/>
          <p:cNvPicPr/>
          <p:nvPr/>
        </p:nvPicPr>
        <p:blipFill>
          <a:blip r:embed="rId2" cstate="print"/>
          <a:stretch>
            <a:fillRect/>
          </a:stretch>
        </p:blipFill>
        <p:spPr>
          <a:xfrm>
            <a:off x="623888" y="2100288"/>
            <a:ext cx="1466850" cy="647700"/>
          </a:xfrm>
          <a:prstGeom prst="rect">
            <a:avLst/>
          </a:prstGeom>
        </p:spPr>
      </p:pic>
      <p:pic>
        <p:nvPicPr>
          <p:cNvPr id="9" name="Picture 8" descr="studytime.jpg"/>
          <p:cNvPicPr/>
          <p:nvPr/>
        </p:nvPicPr>
        <p:blipFill>
          <a:blip r:embed="rId3" cstate="print"/>
          <a:stretch>
            <a:fillRect/>
          </a:stretch>
        </p:blipFill>
        <p:spPr>
          <a:xfrm>
            <a:off x="624036" y="3285292"/>
            <a:ext cx="1447800" cy="695623"/>
          </a:xfrm>
          <a:prstGeom prst="rect">
            <a:avLst/>
          </a:prstGeom>
        </p:spPr>
      </p:pic>
      <p:pic>
        <p:nvPicPr>
          <p:cNvPr id="10" name="Picture 9" descr="resting time.jpg"/>
          <p:cNvPicPr/>
          <p:nvPr/>
        </p:nvPicPr>
        <p:blipFill>
          <a:blip r:embed="rId4" cstate="print"/>
          <a:stretch>
            <a:fillRect/>
          </a:stretch>
        </p:blipFill>
        <p:spPr>
          <a:xfrm>
            <a:off x="569901" y="4385702"/>
            <a:ext cx="1713097" cy="695274"/>
          </a:xfrm>
          <a:prstGeom prst="rect">
            <a:avLst/>
          </a:prstGeom>
        </p:spPr>
      </p:pic>
      <p:pic>
        <p:nvPicPr>
          <p:cNvPr id="11" name="Picture 10" descr="C:\Program Files\Microsoft Office\MEDIA\CAGCAT10\j0234131.wmf"/>
          <p:cNvPicPr/>
          <p:nvPr/>
        </p:nvPicPr>
        <p:blipFill>
          <a:blip r:embed="rId5" cstate="print"/>
          <a:srcRect/>
          <a:stretch>
            <a:fillRect/>
          </a:stretch>
        </p:blipFill>
        <p:spPr bwMode="auto">
          <a:xfrm>
            <a:off x="2105826" y="2262093"/>
            <a:ext cx="457200" cy="457200"/>
          </a:xfrm>
          <a:prstGeom prst="rect">
            <a:avLst/>
          </a:prstGeom>
          <a:noFill/>
          <a:ln w="9525">
            <a:noFill/>
            <a:miter lim="800000"/>
            <a:headEnd/>
            <a:tailEnd/>
          </a:ln>
        </p:spPr>
      </p:pic>
      <p:pic>
        <p:nvPicPr>
          <p:cNvPr id="12" name="Picture 11" descr="C:\Program Files\Microsoft Office\MEDIA\CAGCAT10\j0234131.wmf"/>
          <p:cNvPicPr/>
          <p:nvPr/>
        </p:nvPicPr>
        <p:blipFill>
          <a:blip r:embed="rId5" cstate="print"/>
          <a:srcRect/>
          <a:stretch>
            <a:fillRect/>
          </a:stretch>
        </p:blipFill>
        <p:spPr bwMode="auto">
          <a:xfrm>
            <a:off x="2235323" y="3409407"/>
            <a:ext cx="473453" cy="503477"/>
          </a:xfrm>
          <a:prstGeom prst="rect">
            <a:avLst/>
          </a:prstGeom>
          <a:noFill/>
          <a:ln w="9525">
            <a:noFill/>
            <a:miter lim="800000"/>
            <a:headEnd/>
            <a:tailEnd/>
          </a:ln>
        </p:spPr>
      </p:pic>
      <p:pic>
        <p:nvPicPr>
          <p:cNvPr id="13" name="Picture 12" descr="C:\Program Files\Microsoft Office\MEDIA\CAGCAT10\j0234131.wmf"/>
          <p:cNvPicPr/>
          <p:nvPr/>
        </p:nvPicPr>
        <p:blipFill>
          <a:blip r:embed="rId5" cstate="print"/>
          <a:srcRect/>
          <a:stretch>
            <a:fillRect/>
          </a:stretch>
        </p:blipFill>
        <p:spPr bwMode="auto">
          <a:xfrm>
            <a:off x="2362992" y="4385702"/>
            <a:ext cx="473453" cy="503477"/>
          </a:xfrm>
          <a:prstGeom prst="rect">
            <a:avLst/>
          </a:prstGeom>
          <a:noFill/>
          <a:ln w="9525">
            <a:noFill/>
            <a:miter lim="800000"/>
            <a:headEnd/>
            <a:tailEnd/>
          </a:ln>
        </p:spPr>
      </p:pic>
      <p:sp>
        <p:nvSpPr>
          <p:cNvPr id="22531" name="Text Box 3"/>
          <p:cNvSpPr txBox="1">
            <a:spLocks noChangeArrowheads="1"/>
          </p:cNvSpPr>
          <p:nvPr/>
        </p:nvSpPr>
        <p:spPr bwMode="auto">
          <a:xfrm>
            <a:off x="3226506" y="2314575"/>
            <a:ext cx="3000375" cy="2857500"/>
          </a:xfrm>
          <a:prstGeom prst="rect">
            <a:avLst/>
          </a:prstGeom>
          <a:solidFill>
            <a:srgbClr val="39639D"/>
          </a:solidFill>
          <a:ln w="127000" cmpd="dbl">
            <a:solidFill>
              <a:srgbClr val="39639D"/>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a:ln>
                  <a:noFill/>
                </a:ln>
                <a:solidFill>
                  <a:schemeClr val="tx1"/>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5" name="Picture 14" descr="C:\Program Files\Microsoft Office\MEDIA\CAGCAT10\j0234131.wmf"/>
          <p:cNvPicPr/>
          <p:nvPr/>
        </p:nvPicPr>
        <p:blipFill>
          <a:blip r:embed="rId5" cstate="print"/>
          <a:srcRect/>
          <a:stretch>
            <a:fillRect/>
          </a:stretch>
        </p:blipFill>
        <p:spPr bwMode="auto">
          <a:xfrm>
            <a:off x="3521780" y="2400471"/>
            <a:ext cx="2409825" cy="2562643"/>
          </a:xfrm>
          <a:prstGeom prst="rect">
            <a:avLst/>
          </a:prstGeom>
          <a:noFill/>
          <a:ln w="9525">
            <a:noFill/>
            <a:miter lim="800000"/>
            <a:headEnd/>
            <a:tailEnd/>
          </a:ln>
        </p:spPr>
      </p:pic>
      <p:sp>
        <p:nvSpPr>
          <p:cNvPr id="22532" name="Text Box 4"/>
          <p:cNvSpPr txBox="1">
            <a:spLocks noChangeArrowheads="1"/>
          </p:cNvSpPr>
          <p:nvPr/>
        </p:nvSpPr>
        <p:spPr bwMode="auto">
          <a:xfrm>
            <a:off x="6417733" y="2019471"/>
            <a:ext cx="2590800" cy="762000"/>
          </a:xfrm>
          <a:prstGeom prst="rect">
            <a:avLst/>
          </a:prstGeom>
          <a:solidFill>
            <a:srgbClr val="FFFFFF"/>
          </a:solidFill>
          <a:ln w="12700">
            <a:solidFill>
              <a:srgbClr val="474B78"/>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                            Luke 22:46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“And said unto them, Why sleep ye? Rise and pray, lest ye enter into temptation.”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2533" name="Text Box 5"/>
          <p:cNvSpPr txBox="1">
            <a:spLocks noChangeArrowheads="1"/>
          </p:cNvSpPr>
          <p:nvPr/>
        </p:nvSpPr>
        <p:spPr bwMode="auto">
          <a:xfrm>
            <a:off x="6400800" y="2979002"/>
            <a:ext cx="2590800" cy="1066800"/>
          </a:xfrm>
          <a:prstGeom prst="rect">
            <a:avLst/>
          </a:prstGeom>
          <a:solidFill>
            <a:srgbClr val="FFFFFF"/>
          </a:solidFill>
          <a:ln w="12700">
            <a:solidFill>
              <a:srgbClr val="474B78"/>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                     II Timothy 2:15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“Study to </a:t>
            </a:r>
            <a:r>
              <a:rPr kumimoji="0" lang="en-US" sz="1100" b="0" i="0" u="none" strike="noStrike" cap="none" normalizeH="0" baseline="0" dirty="0" err="1">
                <a:ln>
                  <a:noFill/>
                </a:ln>
                <a:solidFill>
                  <a:schemeClr val="tx1"/>
                </a:solidFill>
                <a:effectLst/>
                <a:latin typeface="Calibri" pitchFamily="34" charset="0"/>
                <a:cs typeface="Arial" pitchFamily="34" charset="0"/>
              </a:rPr>
              <a:t>shew</a:t>
            </a:r>
            <a:r>
              <a:rPr kumimoji="0" lang="en-US" sz="1100" b="0" i="0" u="none" strike="noStrike" cap="none" normalizeH="0" baseline="0" dirty="0">
                <a:ln>
                  <a:noFill/>
                </a:ln>
                <a:solidFill>
                  <a:schemeClr val="tx1"/>
                </a:solidFill>
                <a:effectLst/>
                <a:latin typeface="Calibri" pitchFamily="34" charset="0"/>
                <a:cs typeface="Arial" pitchFamily="34" charset="0"/>
              </a:rPr>
              <a:t> thyself approved unto God, a workman that </a:t>
            </a:r>
            <a:r>
              <a:rPr kumimoji="0" lang="en-US" sz="1100" b="0" i="0" u="none" strike="noStrike" cap="none" normalizeH="0" baseline="0" dirty="0" err="1">
                <a:ln>
                  <a:noFill/>
                </a:ln>
                <a:solidFill>
                  <a:schemeClr val="tx1"/>
                </a:solidFill>
                <a:effectLst/>
                <a:latin typeface="Calibri" pitchFamily="34" charset="0"/>
                <a:cs typeface="Arial" pitchFamily="34" charset="0"/>
              </a:rPr>
              <a:t>needeth</a:t>
            </a:r>
            <a:r>
              <a:rPr kumimoji="0" lang="en-US" sz="1100" b="0" i="0" u="none" strike="noStrike" cap="none" normalizeH="0" baseline="0" dirty="0">
                <a:ln>
                  <a:noFill/>
                </a:ln>
                <a:solidFill>
                  <a:schemeClr val="tx1"/>
                </a:solidFill>
                <a:effectLst/>
                <a:latin typeface="Calibri" pitchFamily="34" charset="0"/>
                <a:cs typeface="Arial" pitchFamily="34" charset="0"/>
              </a:rPr>
              <a:t> not to be ashamed, rightly dividing the word of truth.”</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2534" name="Text Box 6"/>
          <p:cNvSpPr txBox="1">
            <a:spLocks noChangeArrowheads="1"/>
          </p:cNvSpPr>
          <p:nvPr/>
        </p:nvSpPr>
        <p:spPr bwMode="auto">
          <a:xfrm>
            <a:off x="6400800" y="4192448"/>
            <a:ext cx="2466975" cy="914400"/>
          </a:xfrm>
          <a:prstGeom prst="rect">
            <a:avLst/>
          </a:prstGeom>
          <a:solidFill>
            <a:srgbClr val="FFFFFF"/>
          </a:solidFill>
          <a:ln w="12700">
            <a:solidFill>
              <a:srgbClr val="474B78"/>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                          Mark 6:31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“And He said unto them, Come ye yourselves apart into a desert place, and rest a while:..”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2535" name="Rectangle 7"/>
          <p:cNvSpPr>
            <a:spLocks noChangeArrowheads="1"/>
          </p:cNvSpPr>
          <p:nvPr/>
        </p:nvSpPr>
        <p:spPr bwMode="auto">
          <a:xfrm>
            <a:off x="990600" y="5400140"/>
            <a:ext cx="6889899"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taneo BT" pitchFamily="66" charset="0"/>
                <a:ea typeface="Times New Roman" pitchFamily="18" charset="0"/>
                <a:cs typeface="Arial" pitchFamily="34" charset="0"/>
              </a:rPr>
              <a:t>           </a:t>
            </a:r>
            <a:r>
              <a:rPr kumimoji="0" lang="en-US" b="0" i="0" u="none" strike="noStrike" cap="none" normalizeH="0" baseline="0" dirty="0">
                <a:ln>
                  <a:noFill/>
                </a:ln>
                <a:solidFill>
                  <a:schemeClr val="tx1"/>
                </a:solidFill>
                <a:effectLst/>
                <a:latin typeface="Cataneo BT" pitchFamily="66" charset="0"/>
                <a:ea typeface="Times New Roman" pitchFamily="18" charset="0"/>
                <a:cs typeface="Arial" pitchFamily="34" charset="0"/>
              </a:rPr>
              <a:t>The enemies of the Christian are the world, the flesh and the devil.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ataneo BT" pitchFamily="66" charset="0"/>
                <a:ea typeface="Times New Roman" pitchFamily="18" charset="0"/>
                <a:cs typeface="Arial" pitchFamily="34" charset="0"/>
              </a:rPr>
              <a:t>     Each will try to distract the servant of God from rest, study and prayer.</a:t>
            </a:r>
          </a:p>
          <a:p>
            <a:pPr marL="0" marR="0" lvl="0" indent="0" algn="l" defTabSz="914400" rtl="0" eaLnBrk="1" fontAlgn="base" latinLnBrk="0" hangingPunct="1">
              <a:lnSpc>
                <a:spcPct val="100000"/>
              </a:lnSpc>
              <a:spcBef>
                <a:spcPct val="0"/>
              </a:spcBef>
              <a:spcAft>
                <a:spcPct val="0"/>
              </a:spcAft>
              <a:buClrTx/>
              <a:buSzTx/>
              <a:buFontTx/>
              <a:buNone/>
              <a:tabLst/>
            </a:pPr>
            <a:endParaRPr lang="en-US" dirty="0">
              <a:latin typeface="Cataneo BT"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Cataneo BT"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Cataneo BT" pitchFamily="66"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2057400" y="381000"/>
            <a:ext cx="4857750" cy="571500"/>
          </a:xfrm>
          <a:prstGeom prst="rect">
            <a:avLst/>
          </a:prstGeom>
        </p:spPr>
        <p:txBody>
          <a:bodyPr wrap="none" fromWordArt="1">
            <a:prstTxWarp prst="textPlain">
              <a:avLst>
                <a:gd name="adj" fmla="val 50000"/>
              </a:avLst>
            </a:prstTxWarp>
          </a:bodyPr>
          <a:lstStyle/>
          <a:p>
            <a:pPr algn="ctr" rtl="0"/>
            <a:r>
              <a:rPr lang="en-US" sz="3600" kern="10" spc="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Question and answer time</a:t>
            </a:r>
          </a:p>
        </p:txBody>
      </p:sp>
      <p:sp>
        <p:nvSpPr>
          <p:cNvPr id="5" name="Rectangle 4"/>
          <p:cNvSpPr/>
          <p:nvPr/>
        </p:nvSpPr>
        <p:spPr>
          <a:xfrm>
            <a:off x="304800" y="1143000"/>
            <a:ext cx="8610600" cy="246221"/>
          </a:xfrm>
          <a:prstGeom prst="rect">
            <a:avLst/>
          </a:prstGeom>
        </p:spPr>
        <p:txBody>
          <a:bodyPr wrap="square">
            <a:spAutoFit/>
          </a:bodyPr>
          <a:lstStyle/>
          <a:p>
            <a:r>
              <a:rPr lang="en-US" sz="1000" dirty="0"/>
              <a:t>The things mentioned from my few visits to Sunday School are the things that are still needed in classes today to draw the child to Jesus. (Refer to page 5)</a:t>
            </a:r>
          </a:p>
        </p:txBody>
      </p:sp>
      <p:pic>
        <p:nvPicPr>
          <p:cNvPr id="7" name="Picture 6" descr="question-mark.jpg"/>
          <p:cNvPicPr/>
          <p:nvPr/>
        </p:nvPicPr>
        <p:blipFill>
          <a:blip r:embed="rId2" cstate="print"/>
          <a:stretch>
            <a:fillRect/>
          </a:stretch>
        </p:blipFill>
        <p:spPr>
          <a:xfrm rot="20603903">
            <a:off x="520242" y="1739441"/>
            <a:ext cx="1141183" cy="11411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read5.gif"/>
          <p:cNvPicPr/>
          <p:nvPr/>
        </p:nvPicPr>
        <p:blipFill>
          <a:blip r:embed="rId3" cstate="print"/>
          <a:stretch>
            <a:fillRect/>
          </a:stretch>
        </p:blipFill>
        <p:spPr>
          <a:xfrm rot="21078795">
            <a:off x="1423443" y="3103610"/>
            <a:ext cx="793115" cy="746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question-mark3a.jpg"/>
          <p:cNvPicPr/>
          <p:nvPr/>
        </p:nvPicPr>
        <p:blipFill>
          <a:blip r:embed="rId4" cstate="print"/>
          <a:stretch>
            <a:fillRect/>
          </a:stretch>
        </p:blipFill>
        <p:spPr>
          <a:xfrm rot="1745595">
            <a:off x="7470874" y="1682165"/>
            <a:ext cx="962894" cy="12036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Notes.jpg"/>
          <p:cNvPicPr/>
          <p:nvPr/>
        </p:nvPicPr>
        <p:blipFill>
          <a:blip r:embed="rId5" cstate="print"/>
          <a:stretch>
            <a:fillRect/>
          </a:stretch>
        </p:blipFill>
        <p:spPr>
          <a:xfrm rot="417088">
            <a:off x="6818785" y="3175403"/>
            <a:ext cx="886523" cy="665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vbsss.png"/>
          <p:cNvPicPr/>
          <p:nvPr/>
        </p:nvPicPr>
        <p:blipFill>
          <a:blip r:embed="rId6" cstate="print"/>
          <a:stretch>
            <a:fillRect/>
          </a:stretch>
        </p:blipFill>
        <p:spPr>
          <a:xfrm>
            <a:off x="3124200" y="1600200"/>
            <a:ext cx="281940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604" name="Text Box 4"/>
          <p:cNvSpPr txBox="1">
            <a:spLocks noChangeArrowheads="1"/>
          </p:cNvSpPr>
          <p:nvPr/>
        </p:nvSpPr>
        <p:spPr bwMode="auto">
          <a:xfrm>
            <a:off x="6019800" y="4038600"/>
            <a:ext cx="2743200" cy="323850"/>
          </a:xfrm>
          <a:prstGeom prst="rect">
            <a:avLst/>
          </a:prstGeom>
          <a:solidFill>
            <a:srgbClr val="FFFFFF"/>
          </a:solidFill>
          <a:ln w="63500" cmpd="thickThin">
            <a:solidFill>
              <a:srgbClr val="39639D"/>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a:ln>
                  <a:noFill/>
                </a:ln>
                <a:solidFill>
                  <a:schemeClr val="tx1"/>
                </a:solidFill>
                <a:effectLst/>
                <a:latin typeface="Calibri" pitchFamily="34" charset="0"/>
                <a:cs typeface="Arial" pitchFamily="34" charset="0"/>
              </a:rPr>
              <a:t> Attendance sheets make a great prayer list!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5" name="Rectangle 5"/>
          <p:cNvSpPr>
            <a:spLocks noChangeArrowheads="1"/>
          </p:cNvSpPr>
          <p:nvPr/>
        </p:nvSpPr>
        <p:spPr bwMode="auto">
          <a:xfrm>
            <a:off x="152400" y="3886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143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Answer these questions: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152400" y="4191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143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1. Do I pray for the children with whom I minister? </a:t>
            </a:r>
            <a:r>
              <a:rPr kumimoji="0" lang="en-US"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en-US" sz="900" b="0" i="1" u="none" strike="noStrike" cap="none" normalizeH="0" baseline="0" dirty="0">
                <a:ln>
                  <a:noFill/>
                </a:ln>
                <a:solidFill>
                  <a:schemeClr val="tx1"/>
                </a:solidFill>
                <a:effectLst/>
                <a:latin typeface="Arial" pitchFamily="34" charset="0"/>
                <a:ea typeface="Times New Roman" pitchFamily="18" charset="0"/>
                <a:cs typeface="Arial" pitchFamily="34" charset="0"/>
              </a:rPr>
              <a:t>James 5:16)</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5607" name="Rectangle 7"/>
          <p:cNvSpPr>
            <a:spLocks noChangeArrowheads="1"/>
          </p:cNvSpPr>
          <p:nvPr/>
        </p:nvSpPr>
        <p:spPr bwMode="auto">
          <a:xfrm>
            <a:off x="152400" y="441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143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2. Do I make them all feel welcome? Do I smile? </a:t>
            </a:r>
            <a:r>
              <a:rPr kumimoji="0" lang="en-US" sz="900" b="0" i="1" u="none" strike="noStrike" cap="none" normalizeH="0" baseline="0" dirty="0">
                <a:ln>
                  <a:noFill/>
                </a:ln>
                <a:solidFill>
                  <a:schemeClr val="tx1"/>
                </a:solidFill>
                <a:effectLst/>
                <a:latin typeface="Arial" pitchFamily="34" charset="0"/>
                <a:ea typeface="Times New Roman" pitchFamily="18" charset="0"/>
                <a:cs typeface="Arial" pitchFamily="34" charset="0"/>
              </a:rPr>
              <a:t>(Ephesians 4:32</a:t>
            </a:r>
            <a:r>
              <a:rPr kumimoji="0" lang="en-US"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5608" name="Rectangle 8"/>
          <p:cNvSpPr>
            <a:spLocks noChangeArrowheads="1"/>
          </p:cNvSpPr>
          <p:nvPr/>
        </p:nvSpPr>
        <p:spPr bwMode="auto">
          <a:xfrm>
            <a:off x="152400" y="464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143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3. Do I sing joyful songs that stay in the heart? </a:t>
            </a:r>
            <a:r>
              <a:rPr kumimoji="0" lang="en-US"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en-US" sz="900" b="0" i="1" u="none" strike="noStrike" cap="none" normalizeH="0" baseline="0" dirty="0">
                <a:ln>
                  <a:noFill/>
                </a:ln>
                <a:solidFill>
                  <a:schemeClr val="tx1"/>
                </a:solidFill>
                <a:effectLst/>
                <a:latin typeface="Arial" pitchFamily="34" charset="0"/>
                <a:ea typeface="Times New Roman" pitchFamily="18" charset="0"/>
                <a:cs typeface="Arial" pitchFamily="34" charset="0"/>
              </a:rPr>
              <a:t>Psalm 100:1 and 2)</a:t>
            </a: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152400" y="4953000"/>
            <a:ext cx="7571303"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143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4. Do I allow them to see the Bible verses, whether in the Bible or written somewhere? </a:t>
            </a:r>
            <a:r>
              <a:rPr kumimoji="0" lang="en-US" sz="900" b="0" i="1" u="none" strike="noStrike" cap="none" normalizeH="0" baseline="0" dirty="0">
                <a:ln>
                  <a:noFill/>
                </a:ln>
                <a:solidFill>
                  <a:schemeClr val="tx1"/>
                </a:solidFill>
                <a:effectLst/>
                <a:latin typeface="Arial" pitchFamily="34" charset="0"/>
                <a:ea typeface="Times New Roman" pitchFamily="18" charset="0"/>
                <a:cs typeface="Arial" pitchFamily="34" charset="0"/>
              </a:rPr>
              <a:t>Psalm 119:105</a:t>
            </a: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5610" name="Rectangle 10"/>
          <p:cNvSpPr>
            <a:spLocks noChangeArrowheads="1"/>
          </p:cNvSpPr>
          <p:nvPr/>
        </p:nvSpPr>
        <p:spPr bwMode="auto">
          <a:xfrm>
            <a:off x="152400" y="5105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143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5. Do I use my Bible, allowing those who can't read to can hear The Word of God? </a:t>
            </a:r>
            <a:r>
              <a:rPr kumimoji="0" lang="en-US" sz="900" b="0" i="1" u="none" strike="noStrike" cap="none" normalizeH="0" baseline="0" dirty="0">
                <a:ln>
                  <a:noFill/>
                </a:ln>
                <a:solidFill>
                  <a:schemeClr val="tx1"/>
                </a:solidFill>
                <a:effectLst/>
                <a:latin typeface="Arial" pitchFamily="34" charset="0"/>
                <a:ea typeface="Times New Roman" pitchFamily="18" charset="0"/>
                <a:cs typeface="Arial" pitchFamily="34" charset="0"/>
              </a:rPr>
              <a:t>(Jeremiah 15:16)</a:t>
            </a:r>
            <a:r>
              <a:rPr kumimoji="0" lang="en-US"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5611" name="Rectangle 11"/>
          <p:cNvSpPr>
            <a:spLocks noChangeArrowheads="1"/>
          </p:cNvSpPr>
          <p:nvPr/>
        </p:nvSpPr>
        <p:spPr bwMode="auto">
          <a:xfrm>
            <a:off x="152400" y="533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143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6. Am I prepared to teach...filled with The Spirit? </a:t>
            </a:r>
            <a:r>
              <a:rPr kumimoji="0" lang="en-US" sz="900" b="0" i="1" u="none" strike="noStrike" cap="none" normalizeH="0" baseline="0" dirty="0">
                <a:ln>
                  <a:noFill/>
                </a:ln>
                <a:solidFill>
                  <a:schemeClr val="tx1"/>
                </a:solidFill>
                <a:effectLst/>
                <a:latin typeface="Arial" pitchFamily="34" charset="0"/>
                <a:ea typeface="Times New Roman" pitchFamily="18" charset="0"/>
                <a:cs typeface="Arial" pitchFamily="34" charset="0"/>
              </a:rPr>
              <a:t>(Ephesians 5:18)</a:t>
            </a:r>
            <a:r>
              <a:rPr kumimoji="0" lang="en-US" sz="1200"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152400" y="5562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143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7. Is it possible that I have sufficient helpers for my class?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5613" name="Rectangle 13"/>
          <p:cNvSpPr>
            <a:spLocks noChangeArrowheads="1"/>
          </p:cNvSpPr>
          <p:nvPr/>
        </p:nvSpPr>
        <p:spPr bwMode="auto">
          <a:xfrm>
            <a:off x="0" y="5881300"/>
            <a:ext cx="7056740"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143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8. In all that I do, do I point the children to Jesus? He has the master plan for their lives.</a:t>
            </a:r>
            <a:r>
              <a:rPr kumimoji="0" lang="en-US" sz="1200" b="0" i="0" u="none" strike="noStrike" cap="none" normalizeH="0" baseline="0" dirty="0">
                <a:ln>
                  <a:noFill/>
                </a:ln>
                <a:solidFill>
                  <a:srgbClr val="FF0000"/>
                </a:solidFill>
                <a:effectLst/>
                <a:latin typeface="Arial" pitchFamily="34" charset="0"/>
                <a:ea typeface="Times New Roman" pitchFamily="18" charset="0"/>
                <a:cs typeface="Arial" pitchFamily="34" charset="0"/>
              </a:rPr>
              <a:t> </a:t>
            </a:r>
            <a:r>
              <a:rPr kumimoji="0" lang="en-US" sz="9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kumimoji="0" lang="en-US" sz="900" b="0" i="1" u="none" strike="noStrike" cap="none" normalizeH="0" baseline="0" dirty="0">
                <a:ln>
                  <a:noFill/>
                </a:ln>
                <a:solidFill>
                  <a:srgbClr val="000000"/>
                </a:solidFill>
                <a:effectLst/>
                <a:latin typeface="Arial" pitchFamily="34" charset="0"/>
                <a:ea typeface="Times New Roman" pitchFamily="18" charset="0"/>
                <a:cs typeface="Arial" pitchFamily="34" charset="0"/>
              </a:rPr>
              <a:t>John 12:32)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5614" name="Rectangle 14"/>
          <p:cNvSpPr>
            <a:spLocks noChangeArrowheads="1"/>
          </p:cNvSpPr>
          <p:nvPr/>
        </p:nvSpPr>
        <p:spPr bwMode="auto">
          <a:xfrm>
            <a:off x="0" y="6096000"/>
            <a:ext cx="664797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114300" fontAlgn="base">
              <a:spcBef>
                <a:spcPct val="0"/>
              </a:spcBef>
              <a:spcAft>
                <a:spcPct val="0"/>
              </a:spcAf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9. Do I give an opportunity, after each lesson, for a child to accept Christ as their Savior, </a:t>
            </a:r>
          </a:p>
          <a:p>
            <a:pPr lvl="0" indent="114300" fontAlgn="base">
              <a:spcBef>
                <a:spcPct val="0"/>
              </a:spcBef>
              <a:spcAft>
                <a:spcPct val="0"/>
              </a:spcAft>
            </a:pPr>
            <a:r>
              <a:rPr lang="en-US" sz="1200" dirty="0">
                <a:latin typeface="Arial" pitchFamily="34" charset="0"/>
                <a:cs typeface="Arial" pitchFamily="34" charset="0"/>
              </a:rPr>
              <a:t>        </a:t>
            </a:r>
            <a:r>
              <a:rPr lang="en-US" sz="1200" dirty="0"/>
              <a:t>knowing this may be their only chance to do so? </a:t>
            </a:r>
            <a:r>
              <a:rPr lang="en-US" sz="1200" i="1" dirty="0"/>
              <a:t>(Proverbs 27:1) (Psalm 95:7</a:t>
            </a:r>
            <a:r>
              <a:rPr lang="en-US" sz="1200" dirty="0"/>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5615" name="Rectangle 15"/>
          <p:cNvSpPr>
            <a:spLocks noChangeArrowheads="1"/>
          </p:cNvSpPr>
          <p:nvPr/>
        </p:nvSpPr>
        <p:spPr bwMode="auto">
          <a:xfrm>
            <a:off x="152400" y="6396335"/>
            <a:ext cx="849335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hangingPunct="0"/>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10. Do I have a genuine love in my heart for the children? Do I love them unconditionally? </a:t>
            </a:r>
            <a:r>
              <a:rPr lang="en-US" sz="1200" i="1" dirty="0"/>
              <a:t>(Proverbs 10:12) (Jeremiah 31:3)</a:t>
            </a:r>
            <a:endParaRPr lang="en-US" sz="1200" dirty="0"/>
          </a:p>
          <a:p>
            <a:pPr hangingPunct="0"/>
            <a:r>
              <a:rPr lang="en-US" sz="1200" dirty="0"/>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24" name="Picture 23" descr="Ant-Team-1024x386.jpg"/>
          <p:cNvPicPr/>
          <p:nvPr/>
        </p:nvPicPr>
        <p:blipFill>
          <a:blip r:embed="rId7" cstate="print"/>
          <a:stretch>
            <a:fillRect/>
          </a:stretch>
        </p:blipFill>
        <p:spPr>
          <a:xfrm rot="2112782">
            <a:off x="7115104" y="5144569"/>
            <a:ext cx="1655445" cy="62421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WordArt 1"/>
          <p:cNvSpPr>
            <a:spLocks noChangeArrowheads="1" noChangeShapeType="1" noTextEdit="1"/>
          </p:cNvSpPr>
          <p:nvPr/>
        </p:nvSpPr>
        <p:spPr bwMode="auto">
          <a:xfrm>
            <a:off x="1295400" y="381000"/>
            <a:ext cx="6800850" cy="361950"/>
          </a:xfrm>
          <a:prstGeom prst="rect">
            <a:avLst/>
          </a:prstGeom>
        </p:spPr>
        <p:txBody>
          <a:bodyPr wrap="none" fromWordArt="1">
            <a:prstTxWarp prst="textPlain">
              <a:avLst>
                <a:gd name="adj" fmla="val 50000"/>
              </a:avLst>
            </a:prstTxWarp>
          </a:bodyPr>
          <a:lstStyle/>
          <a:p>
            <a:pPr algn="ctr" rtl="0"/>
            <a:r>
              <a:rPr lang="en-US" sz="1800" kern="10" spc="0" dirty="0">
                <a:ln w="9525">
                  <a:noFill/>
                  <a:round/>
                  <a:headEnd/>
                  <a:tailEnd/>
                </a:ln>
                <a:solidFill>
                  <a:srgbClr val="336699"/>
                </a:solidFill>
                <a:effectLst>
                  <a:outerShdw dist="45791" dir="2021404" algn="ctr" rotWithShape="0">
                    <a:srgbClr val="B2B2B2">
                      <a:alpha val="80000"/>
                    </a:srgbClr>
                  </a:outerShdw>
                </a:effectLst>
                <a:latin typeface="TimelessTLig"/>
              </a:rPr>
              <a:t>Hindrances to an effective teaching ministry..</a:t>
            </a:r>
          </a:p>
        </p:txBody>
      </p:sp>
      <p:pic>
        <p:nvPicPr>
          <p:cNvPr id="6" name="Picture 5" descr="apples.jpg"/>
          <p:cNvPicPr/>
          <p:nvPr/>
        </p:nvPicPr>
        <p:blipFill>
          <a:blip r:embed="rId2" cstate="print"/>
          <a:stretch>
            <a:fillRect/>
          </a:stretch>
        </p:blipFill>
        <p:spPr>
          <a:xfrm>
            <a:off x="304800" y="228600"/>
            <a:ext cx="819150" cy="6133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lemons.jpg"/>
          <p:cNvPicPr/>
          <p:nvPr/>
        </p:nvPicPr>
        <p:blipFill>
          <a:blip r:embed="rId3" cstate="print"/>
          <a:stretch>
            <a:fillRect/>
          </a:stretch>
        </p:blipFill>
        <p:spPr>
          <a:xfrm>
            <a:off x="8229600" y="228600"/>
            <a:ext cx="630158"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698" name="Text Box 2"/>
          <p:cNvSpPr txBox="1">
            <a:spLocks noChangeArrowheads="1"/>
          </p:cNvSpPr>
          <p:nvPr/>
        </p:nvSpPr>
        <p:spPr bwMode="auto">
          <a:xfrm>
            <a:off x="228600" y="1219200"/>
            <a:ext cx="1190625" cy="2706687"/>
          </a:xfrm>
          <a:prstGeom prst="rect">
            <a:avLst/>
          </a:prstGeom>
          <a:solidFill>
            <a:srgbClr val="FFFFFF"/>
          </a:solidFill>
          <a:ln w="12700">
            <a:solidFill>
              <a:srgbClr val="39639D"/>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a:ln>
                  <a:noFill/>
                </a:ln>
                <a:solidFill>
                  <a:schemeClr val="tx1"/>
                </a:solidFill>
                <a:effectLst/>
                <a:latin typeface="Calibri" pitchFamily="34" charset="0"/>
                <a:cs typeface="Arial" pitchFamily="34" charset="0"/>
              </a:rPr>
              <a:t>Before one can be filled with The Spirit one must be emptied of self. To be emptied of self, one agrees that they are not entitled to personal opinions or ideas. They teach God’s Word, God’s Way, for His purposes.</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1" i="0" u="none" strike="noStrike" cap="none" normalizeH="0" baseline="0">
              <a:ln>
                <a:noFill/>
              </a:ln>
              <a:solidFill>
                <a:schemeClr val="tx1"/>
              </a:solidFill>
              <a:effectLst/>
              <a:latin typeface="Sylfae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9" name="Picture 8" descr="blueberries.jpg"/>
          <p:cNvPicPr/>
          <p:nvPr/>
        </p:nvPicPr>
        <p:blipFill>
          <a:blip r:embed="rId4" cstate="print"/>
          <a:stretch>
            <a:fillRect/>
          </a:stretch>
        </p:blipFill>
        <p:spPr>
          <a:xfrm>
            <a:off x="533400" y="4038600"/>
            <a:ext cx="647700" cy="6105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699" name="Text Box 3"/>
          <p:cNvSpPr txBox="1">
            <a:spLocks noChangeArrowheads="1"/>
          </p:cNvSpPr>
          <p:nvPr/>
        </p:nvSpPr>
        <p:spPr bwMode="auto">
          <a:xfrm>
            <a:off x="7543800" y="1219200"/>
            <a:ext cx="1409700" cy="915987"/>
          </a:xfrm>
          <a:prstGeom prst="rect">
            <a:avLst/>
          </a:prstGeom>
          <a:solidFill>
            <a:srgbClr val="FFFFFF"/>
          </a:solidFill>
          <a:ln w="12700">
            <a:solidFill>
              <a:srgbClr val="39639D"/>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“..it is not enough that we cease to do evil, but we must learn to do well.”     Matthew Henry</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1" name="Picture 10" descr="oranges II.jpg"/>
          <p:cNvPicPr/>
          <p:nvPr/>
        </p:nvPicPr>
        <p:blipFill>
          <a:blip r:embed="rId5" cstate="print"/>
          <a:stretch>
            <a:fillRect/>
          </a:stretch>
        </p:blipFill>
        <p:spPr>
          <a:xfrm>
            <a:off x="7772400" y="2286000"/>
            <a:ext cx="905086" cy="600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700" name="Text Box 4"/>
          <p:cNvSpPr txBox="1">
            <a:spLocks noChangeArrowheads="1"/>
          </p:cNvSpPr>
          <p:nvPr/>
        </p:nvSpPr>
        <p:spPr bwMode="auto">
          <a:xfrm>
            <a:off x="7543800" y="3048000"/>
            <a:ext cx="1352550" cy="896937"/>
          </a:xfrm>
          <a:prstGeom prst="rect">
            <a:avLst/>
          </a:prstGeom>
          <a:solidFill>
            <a:srgbClr val="FFFFFF"/>
          </a:solidFill>
          <a:ln w="12700">
            <a:solidFill>
              <a:srgbClr val="39639D"/>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Not only are we to be filled with The Spirit, we are to operate in The Spirit.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3" name="Picture 12" descr="watermelon.jpg"/>
          <p:cNvPicPr/>
          <p:nvPr/>
        </p:nvPicPr>
        <p:blipFill>
          <a:blip r:embed="rId6" cstate="print"/>
          <a:stretch>
            <a:fillRect/>
          </a:stretch>
        </p:blipFill>
        <p:spPr>
          <a:xfrm>
            <a:off x="7848600" y="4114800"/>
            <a:ext cx="819150" cy="5326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701" name="Text Box 5"/>
          <p:cNvSpPr txBox="1">
            <a:spLocks noChangeArrowheads="1"/>
          </p:cNvSpPr>
          <p:nvPr/>
        </p:nvSpPr>
        <p:spPr bwMode="auto">
          <a:xfrm>
            <a:off x="6934200" y="4800600"/>
            <a:ext cx="2057400" cy="1447800"/>
          </a:xfrm>
          <a:prstGeom prst="rect">
            <a:avLst/>
          </a:prstGeom>
          <a:solidFill>
            <a:srgbClr val="FFFFFF"/>
          </a:solidFill>
          <a:ln w="12700">
            <a:solidFill>
              <a:srgbClr val="39639D"/>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God doesn’t expect His children to do what He has not enabled them to do. But we are accountable to use the gifts He has given and we all have at least one.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Read Romans 12:6-8</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2" name="Text Box 6"/>
          <p:cNvSpPr txBox="1">
            <a:spLocks noChangeArrowheads="1"/>
          </p:cNvSpPr>
          <p:nvPr/>
        </p:nvSpPr>
        <p:spPr bwMode="auto">
          <a:xfrm>
            <a:off x="304800" y="4724400"/>
            <a:ext cx="1524000" cy="990600"/>
          </a:xfrm>
          <a:prstGeom prst="rect">
            <a:avLst/>
          </a:prstGeom>
          <a:solidFill>
            <a:srgbClr val="FFFFFF"/>
          </a:solidFill>
          <a:ln w="12700">
            <a:solidFill>
              <a:srgbClr val="39639D"/>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a:ln>
                  <a:noFill/>
                </a:ln>
                <a:solidFill>
                  <a:schemeClr val="tx1"/>
                </a:solidFill>
                <a:effectLst/>
                <a:latin typeface="Calibri" pitchFamily="34" charset="0"/>
                <a:cs typeface="Arial" pitchFamily="34" charset="0"/>
              </a:rPr>
              <a:t>The biggest hindrance in a Christian’s life is not others or the devil, it is one’s self ..the flesh.</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6" name="Picture 15" descr="cantaloupe.png"/>
          <p:cNvPicPr/>
          <p:nvPr/>
        </p:nvPicPr>
        <p:blipFill>
          <a:blip r:embed="rId7" cstate="print"/>
          <a:stretch>
            <a:fillRect/>
          </a:stretch>
        </p:blipFill>
        <p:spPr>
          <a:xfrm>
            <a:off x="5863254" y="5867576"/>
            <a:ext cx="844550" cy="670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descr="fruits-04uji.jpg"/>
          <p:cNvPicPr/>
          <p:nvPr/>
        </p:nvPicPr>
        <p:blipFill>
          <a:blip r:embed="rId8" cstate="print"/>
          <a:stretch>
            <a:fillRect/>
          </a:stretch>
        </p:blipFill>
        <p:spPr>
          <a:xfrm>
            <a:off x="2090738" y="5080719"/>
            <a:ext cx="962025" cy="6342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descr="banana.jpg"/>
          <p:cNvPicPr/>
          <p:nvPr/>
        </p:nvPicPr>
        <p:blipFill>
          <a:blip r:embed="rId9" cstate="print"/>
          <a:stretch>
            <a:fillRect/>
          </a:stretch>
        </p:blipFill>
        <p:spPr>
          <a:xfrm>
            <a:off x="609600" y="5867400"/>
            <a:ext cx="845892" cy="638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703" name="Text Box 7"/>
          <p:cNvSpPr txBox="1">
            <a:spLocks noChangeArrowheads="1"/>
          </p:cNvSpPr>
          <p:nvPr/>
        </p:nvSpPr>
        <p:spPr bwMode="auto">
          <a:xfrm>
            <a:off x="3281362" y="4800600"/>
            <a:ext cx="2428875" cy="1447800"/>
          </a:xfrm>
          <a:prstGeom prst="rect">
            <a:avLst/>
          </a:prstGeom>
          <a:solidFill>
            <a:srgbClr val="FFFFFF"/>
          </a:solidFill>
          <a:ln w="12700">
            <a:solidFill>
              <a:srgbClr val="39639D"/>
            </a:solidFill>
            <a:prstDash val="dash"/>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kumimoji="0" lang="en-US" sz="1200" b="1" i="0" u="none" strike="noStrike" cap="none" normalizeH="0" baseline="0" dirty="0">
                <a:ln>
                  <a:noFill/>
                </a:ln>
                <a:solidFill>
                  <a:schemeClr val="tx1"/>
                </a:solidFill>
                <a:effectLst/>
                <a:latin typeface="Calibri" pitchFamily="34" charset="0"/>
                <a:cs typeface="Arial" pitchFamily="34" charset="0"/>
              </a:rPr>
              <a:t>Purpose in life..for God’s glory!</a:t>
            </a:r>
            <a:endParaRPr kumimoji="0" lang="en-US"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have someone to love.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have something to do.</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They can be found in Christ and His church.</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4" name="Text Box 8"/>
          <p:cNvSpPr txBox="1">
            <a:spLocks noChangeArrowheads="1"/>
          </p:cNvSpPr>
          <p:nvPr/>
        </p:nvSpPr>
        <p:spPr bwMode="auto">
          <a:xfrm>
            <a:off x="1600200" y="1066800"/>
            <a:ext cx="5867400" cy="35242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a:ln>
                  <a:noFill/>
                </a:ln>
                <a:solidFill>
                  <a:schemeClr val="tx1"/>
                </a:solidFill>
                <a:effectLst/>
                <a:latin typeface="One Stroke Script LET" pitchFamily="2" charset="0"/>
                <a:cs typeface="Arial" pitchFamily="34" charset="0"/>
              </a:rPr>
              <a:t>		   </a:t>
            </a:r>
            <a:endParaRPr kumimoji="0" lang="en-US" sz="800" b="0" i="0" u="none" strike="noStrike" cap="none" normalizeH="0" baseline="0" dirty="0">
              <a:ln>
                <a:noFill/>
              </a:ln>
              <a:solidFill>
                <a:schemeClr val="tx1"/>
              </a:solidFill>
              <a:effectLst/>
              <a:latin typeface="One Stroke Script LET" pitchFamily="2"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800" b="0" i="0" u="none" strike="noStrike" cap="none" normalizeH="0" baseline="0" dirty="0">
              <a:ln>
                <a:noFill/>
              </a:ln>
              <a:solidFill>
                <a:schemeClr val="tx1"/>
              </a:solidFill>
              <a:effectLst/>
              <a:latin typeface="One Stroke Script LET" pitchFamily="2"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800" b="0" i="0" u="none" strike="noStrike" cap="none" normalizeH="0" baseline="0" dirty="0">
              <a:ln>
                <a:noFill/>
              </a:ln>
              <a:solidFill>
                <a:schemeClr val="tx1"/>
              </a:solidFill>
              <a:effectLst/>
              <a:latin typeface="One Stroke Script LET" pitchFamily="2"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800" b="0" i="0" u="none" strike="noStrike" cap="none" normalizeH="0" baseline="0" dirty="0">
              <a:ln>
                <a:noFill/>
              </a:ln>
              <a:solidFill>
                <a:schemeClr val="tx1"/>
              </a:solidFill>
              <a:effectLst/>
              <a:latin typeface="One Stroke Script LET" pitchFamily="2"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chemeClr val="tx1"/>
                </a:solidFill>
                <a:effectLst/>
                <a:latin typeface="Sylfaen" pitchFamily="18" charset="0"/>
                <a:cs typeface="Arial" pitchFamily="34" charset="0"/>
              </a:rPr>
              <a:t>       </a:t>
            </a:r>
            <a:endParaRPr kumimoji="0" lang="en-US" sz="1200" b="0" i="0" u="none" strike="noStrike" cap="none" normalizeH="0" baseline="0" dirty="0">
              <a:ln>
                <a:noFill/>
              </a:ln>
              <a:solidFill>
                <a:schemeClr val="tx1"/>
              </a:solidFill>
              <a:effectLst/>
              <a:latin typeface="Sylfae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5" name="Text Box 9"/>
          <p:cNvSpPr txBox="1">
            <a:spLocks noChangeArrowheads="1"/>
          </p:cNvSpPr>
          <p:nvPr/>
        </p:nvSpPr>
        <p:spPr bwMode="auto">
          <a:xfrm>
            <a:off x="4063634" y="2858691"/>
            <a:ext cx="3409950" cy="1676400"/>
          </a:xfrm>
          <a:prstGeom prst="rect">
            <a:avLst/>
          </a:prstGeom>
          <a:gradFill rotWithShape="0">
            <a:gsLst>
              <a:gs pos="0">
                <a:srgbClr val="FFFFFF"/>
              </a:gs>
              <a:gs pos="100000">
                <a:srgbClr val="A7BFDF"/>
              </a:gs>
            </a:gsLst>
            <a:lin ang="5400000" scaled="1"/>
          </a:gradFill>
          <a:ln w="12700">
            <a:solidFill>
              <a:srgbClr val="7C9FCF"/>
            </a:solidFill>
            <a:miter lim="800000"/>
            <a:headEnd/>
            <a:tailEnd/>
          </a:ln>
          <a:effectLst>
            <a:outerShdw dist="28398" dir="3806097" algn="ctr" rotWithShape="0">
              <a:srgbClr val="1C314D">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                                   </a:t>
            </a:r>
            <a:r>
              <a:rPr kumimoji="0" lang="en-US" sz="900" b="0" i="0" u="none" strike="noStrike" cap="none" normalizeH="0" baseline="0" dirty="0">
                <a:ln>
                  <a:noFill/>
                </a:ln>
                <a:solidFill>
                  <a:schemeClr val="tx1"/>
                </a:solidFill>
                <a:effectLst/>
                <a:latin typeface="Calibri" pitchFamily="34" charset="0"/>
                <a:cs typeface="Arial" pitchFamily="34" charset="0"/>
              </a:rPr>
              <a:t>Galatians 5:19-23</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a:ln>
                  <a:noFill/>
                </a:ln>
                <a:solidFill>
                  <a:schemeClr val="tx1"/>
                </a:solidFill>
                <a:effectLst/>
                <a:latin typeface="Calibri" pitchFamily="34" charset="0"/>
                <a:cs typeface="Arial" pitchFamily="34" charset="0"/>
              </a:rPr>
              <a:t> “Now the works of the flesh are manifest, which are these; Adultery, fornication, uncleanness, lasciviousness,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a:ln>
                  <a:noFill/>
                </a:ln>
                <a:solidFill>
                  <a:schemeClr val="tx1"/>
                </a:solidFill>
                <a:effectLst/>
                <a:latin typeface="Calibri" pitchFamily="34" charset="0"/>
                <a:cs typeface="Arial" pitchFamily="34" charset="0"/>
              </a:rPr>
              <a:t>Idolatry, witchcraft, hatred, variance, emulations, wrath, strife, seditions, heresies, </a:t>
            </a:r>
            <a:r>
              <a:rPr kumimoji="0" lang="en-US" sz="900" b="0" i="0" u="none" strike="noStrike" cap="none" normalizeH="0" baseline="0" dirty="0" err="1">
                <a:ln>
                  <a:noFill/>
                </a:ln>
                <a:solidFill>
                  <a:schemeClr val="tx1"/>
                </a:solidFill>
                <a:effectLst/>
                <a:latin typeface="Calibri" pitchFamily="34" charset="0"/>
                <a:cs typeface="Arial" pitchFamily="34" charset="0"/>
              </a:rPr>
              <a:t>Envyings</a:t>
            </a:r>
            <a:r>
              <a:rPr kumimoji="0" lang="en-US" sz="900" b="0" i="0" u="none" strike="noStrike" cap="none" normalizeH="0" baseline="0" dirty="0">
                <a:ln>
                  <a:noFill/>
                </a:ln>
                <a:solidFill>
                  <a:schemeClr val="tx1"/>
                </a:solidFill>
                <a:effectLst/>
                <a:latin typeface="Calibri" pitchFamily="34" charset="0"/>
                <a:cs typeface="Arial" pitchFamily="34" charset="0"/>
              </a:rPr>
              <a:t>, murders, drunkenness, </a:t>
            </a:r>
            <a:r>
              <a:rPr kumimoji="0" lang="en-US" sz="900" b="0" i="0" u="none" strike="noStrike" cap="none" normalizeH="0" baseline="0" dirty="0" err="1">
                <a:ln>
                  <a:noFill/>
                </a:ln>
                <a:solidFill>
                  <a:schemeClr val="tx1"/>
                </a:solidFill>
                <a:effectLst/>
                <a:latin typeface="Calibri" pitchFamily="34" charset="0"/>
                <a:cs typeface="Arial" pitchFamily="34" charset="0"/>
              </a:rPr>
              <a:t>revellings</a:t>
            </a:r>
            <a:r>
              <a:rPr kumimoji="0" lang="en-US" sz="900" b="0" i="0" u="none" strike="noStrike" cap="none" normalizeH="0" baseline="0" dirty="0">
                <a:ln>
                  <a:noFill/>
                </a:ln>
                <a:solidFill>
                  <a:schemeClr val="tx1"/>
                </a:solidFill>
                <a:effectLst/>
                <a:latin typeface="Calibri" pitchFamily="34" charset="0"/>
                <a:cs typeface="Arial" pitchFamily="34" charset="0"/>
              </a:rPr>
              <a:t>, and such like: of the which I tell you before, as I have also told you in time past, that they which do such things shall not inherit the kingdom of God. But the fruit of the Spirit is love, joy, peace, longsuffering, gentleness, goodness, faith, Meekness, temperance: against such there is no law.”</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6" name="Text Box 10"/>
          <p:cNvSpPr txBox="1">
            <a:spLocks noChangeArrowheads="1"/>
          </p:cNvSpPr>
          <p:nvPr/>
        </p:nvSpPr>
        <p:spPr bwMode="auto">
          <a:xfrm>
            <a:off x="1752600" y="838200"/>
            <a:ext cx="5486400" cy="466725"/>
          </a:xfrm>
          <a:prstGeom prst="rect">
            <a:avLst/>
          </a:prstGeom>
          <a:gradFill rotWithShape="0">
            <a:gsLst>
              <a:gs pos="0">
                <a:srgbClr val="7C9FCF"/>
              </a:gs>
              <a:gs pos="50000">
                <a:srgbClr val="D3DFEF"/>
              </a:gs>
              <a:gs pos="100000">
                <a:srgbClr val="7C9FCF"/>
              </a:gs>
            </a:gsLst>
            <a:lin ang="18900000" scaled="1"/>
          </a:gradFill>
          <a:ln w="12700">
            <a:solidFill>
              <a:srgbClr val="7C9FCF"/>
            </a:solidFill>
            <a:miter lim="800000"/>
            <a:headEnd/>
            <a:tailEnd/>
          </a:ln>
          <a:effectLst>
            <a:outerShdw dist="28398" dir="3806097" algn="ctr" rotWithShape="0">
              <a:srgbClr val="1C314D">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Sylfaen" pitchFamily="18" charset="0"/>
                <a:cs typeface="Arial" pitchFamily="34" charset="0"/>
              </a:rPr>
              <a:t>II Timothy 2:21  "If a man therefore purge himself from these, he shall be a vessel unto honor, sanctified and meet for The Master's use, and prepared unto every good work."</a:t>
            </a:r>
            <a:r>
              <a:rPr kumimoji="0" lang="en-US" sz="1200" b="0" i="0" u="none" strike="noStrike" cap="none" normalizeH="0" baseline="0" dirty="0">
                <a:ln>
                  <a:noFill/>
                </a:ln>
                <a:solidFill>
                  <a:schemeClr val="tx1"/>
                </a:solidFill>
                <a:effectLst/>
                <a:latin typeface="Sylfaen" pitchFamily="18" charset="0"/>
                <a:cs typeface="Arial" pitchFamily="34" charset="0"/>
              </a:rPr>
              <a:t>	</a:t>
            </a:r>
            <a:endParaRPr kumimoji="0" lang="en-US" sz="1100" b="0" i="0" u="none" strike="noStrike" cap="none" normalizeH="0" baseline="0" dirty="0">
              <a:ln>
                <a:noFill/>
              </a:ln>
              <a:solidFill>
                <a:schemeClr val="tx1"/>
              </a:solidFill>
              <a:effectLst/>
              <a:latin typeface="Sylfae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4" name="TextBox 23"/>
          <p:cNvSpPr txBox="1"/>
          <p:nvPr/>
        </p:nvSpPr>
        <p:spPr>
          <a:xfrm>
            <a:off x="1676400" y="1371600"/>
            <a:ext cx="6936514" cy="3077766"/>
          </a:xfrm>
          <a:prstGeom prst="rect">
            <a:avLst/>
          </a:prstGeom>
          <a:noFill/>
        </p:spPr>
        <p:txBody>
          <a:bodyPr wrap="none" rtlCol="0">
            <a:spAutoFit/>
          </a:bodyPr>
          <a:lstStyle/>
          <a:p>
            <a:pPr lvl="0" fontAlgn="base">
              <a:spcBef>
                <a:spcPct val="0"/>
              </a:spcBef>
              <a:spcAft>
                <a:spcPct val="0"/>
              </a:spcAft>
            </a:pPr>
            <a:r>
              <a:rPr kumimoji="0" lang="en-US" sz="1400" b="1" i="0" u="none" strike="noStrike" cap="none" normalizeH="0" baseline="0" dirty="0">
                <a:ln>
                  <a:noFill/>
                </a:ln>
                <a:solidFill>
                  <a:schemeClr val="tx1"/>
                </a:solidFill>
                <a:effectLst/>
                <a:latin typeface="Arial" pitchFamily="34" charset="0"/>
                <a:ea typeface="Times New Roman" pitchFamily="18" charset="0"/>
                <a:cs typeface="Sylfaen" pitchFamily="18" charset="0"/>
              </a:rPr>
              <a:t>Works of the flesh</a:t>
            </a:r>
            <a:r>
              <a:rPr kumimoji="0" lang="en-US" sz="900" b="0" i="0" u="none" strike="noStrike" cap="none" normalizeH="0" baseline="0" dirty="0">
                <a:ln>
                  <a:noFill/>
                </a:ln>
                <a:solidFill>
                  <a:schemeClr val="tx1"/>
                </a:solidFill>
                <a:effectLst/>
                <a:latin typeface="Arial" pitchFamily="34" charset="0"/>
                <a:ea typeface="Times New Roman" pitchFamily="18" charset="0"/>
                <a:cs typeface="Sylfaen" pitchFamily="18" charset="0"/>
              </a:rPr>
              <a:t>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900" b="0" i="0" u="none" strike="noStrike" cap="none" normalizeH="0" baseline="0" dirty="0">
                <a:ln>
                  <a:noFill/>
                </a:ln>
                <a:solidFill>
                  <a:schemeClr val="tx1"/>
                </a:solidFill>
                <a:effectLst/>
                <a:latin typeface="Arial" pitchFamily="34" charset="0"/>
                <a:ea typeface="Times New Roman" pitchFamily="18" charset="0"/>
                <a:cs typeface="Sylfaen" pitchFamily="18" charset="0"/>
              </a:rPr>
              <a:t>Adultery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900" b="0" i="0" u="none" strike="noStrike" cap="none" normalizeH="0" baseline="0" dirty="0">
                <a:ln>
                  <a:noFill/>
                </a:ln>
                <a:solidFill>
                  <a:schemeClr val="tx1"/>
                </a:solidFill>
                <a:effectLst/>
                <a:latin typeface="Arial" pitchFamily="34" charset="0"/>
                <a:ea typeface="Times New Roman" pitchFamily="18" charset="0"/>
                <a:cs typeface="Sylfaen" pitchFamily="18" charset="0"/>
              </a:rPr>
              <a:t>Fornication-</a:t>
            </a:r>
            <a:r>
              <a:rPr kumimoji="0" lang="en-US"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900" b="0" i="1" u="none" strike="noStrike" cap="none" normalizeH="0" baseline="0" dirty="0">
                <a:ln>
                  <a:noFill/>
                </a:ln>
                <a:solidFill>
                  <a:schemeClr val="tx1"/>
                </a:solidFill>
                <a:effectLst/>
                <a:latin typeface="Arial" pitchFamily="34" charset="0"/>
                <a:ea typeface="Times New Roman" pitchFamily="18" charset="0"/>
                <a:cs typeface="Sylfaen" pitchFamily="18" charset="0"/>
              </a:rPr>
              <a:t>impurity between unmarried persons,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900" b="0" i="1" u="none" strike="noStrike" cap="none" normalizeH="0" baseline="0" dirty="0">
                <a:ln>
                  <a:noFill/>
                </a:ln>
                <a:solidFill>
                  <a:schemeClr val="tx1"/>
                </a:solidFill>
                <a:effectLst/>
                <a:latin typeface="Arial" pitchFamily="34" charset="0"/>
                <a:ea typeface="Times New Roman" pitchFamily="18" charset="0"/>
                <a:cs typeface="Sylfaen" pitchFamily="18" charset="0"/>
              </a:rPr>
              <a:t>          and for all kinds of infidelity to God</a:t>
            </a:r>
            <a:r>
              <a:rPr kumimoji="0" lang="en-US" sz="900" b="0" i="0" u="none" strike="noStrike" cap="none" normalizeH="0" baseline="0" dirty="0">
                <a:ln>
                  <a:noFill/>
                </a:ln>
                <a:solidFill>
                  <a:schemeClr val="tx1"/>
                </a:solidFill>
                <a:effectLst/>
                <a:latin typeface="Arial" pitchFamily="34" charset="0"/>
                <a:ea typeface="Times New Roman" pitchFamily="18" charset="0"/>
                <a:cs typeface="Sylfaen" pitchFamily="18" charset="0"/>
              </a:rPr>
              <a:t>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900" b="0" i="0" u="none" strike="noStrike" cap="none" normalizeH="0" baseline="0" dirty="0">
                <a:ln>
                  <a:noFill/>
                </a:ln>
                <a:solidFill>
                  <a:schemeClr val="tx1"/>
                </a:solidFill>
                <a:effectLst/>
                <a:latin typeface="Arial" pitchFamily="34" charset="0"/>
                <a:ea typeface="Times New Roman" pitchFamily="18" charset="0"/>
                <a:cs typeface="Sylfaen" pitchFamily="18" charset="0"/>
              </a:rPr>
              <a:t>uncleanness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900" b="0" i="0" u="none" strike="noStrike" cap="none" normalizeH="0" baseline="0" dirty="0">
                <a:ln>
                  <a:noFill/>
                </a:ln>
                <a:solidFill>
                  <a:schemeClr val="tx1"/>
                </a:solidFill>
                <a:effectLst/>
                <a:latin typeface="Arial" pitchFamily="34" charset="0"/>
                <a:ea typeface="Times New Roman" pitchFamily="18" charset="0"/>
                <a:cs typeface="Sylfaen" pitchFamily="18" charset="0"/>
              </a:rPr>
              <a:t>lasciviousness -</a:t>
            </a:r>
            <a:r>
              <a:rPr kumimoji="0" lang="en-US" sz="900" b="0" i="1" u="none" strike="noStrike" cap="none" normalizeH="0" baseline="0" dirty="0">
                <a:ln>
                  <a:noFill/>
                </a:ln>
                <a:solidFill>
                  <a:schemeClr val="tx1"/>
                </a:solidFill>
                <a:effectLst/>
                <a:latin typeface="Arial" pitchFamily="34" charset="0"/>
                <a:ea typeface="Times New Roman" pitchFamily="18" charset="0"/>
                <a:cs typeface="Sylfaen" pitchFamily="18" charset="0"/>
              </a:rPr>
              <a:t>unrestrained behavior</a:t>
            </a:r>
            <a:r>
              <a:rPr kumimoji="0" lang="en-US" sz="900" b="0" i="0" u="none" strike="noStrike" cap="none" normalizeH="0" baseline="0" dirty="0">
                <a:ln>
                  <a:noFill/>
                </a:ln>
                <a:solidFill>
                  <a:schemeClr val="tx1"/>
                </a:solidFill>
                <a:effectLst/>
                <a:latin typeface="Arial" pitchFamily="34" charset="0"/>
                <a:ea typeface="Times New Roman" pitchFamily="18" charset="0"/>
                <a:cs typeface="Sylfaen" pitchFamily="18" charset="0"/>
              </a:rPr>
              <a:t>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900" b="0" i="0" u="none" strike="noStrike" cap="none" normalizeH="0" baseline="0" dirty="0">
                <a:ln>
                  <a:noFill/>
                </a:ln>
                <a:solidFill>
                  <a:schemeClr val="tx1"/>
                </a:solidFill>
                <a:effectLst/>
                <a:latin typeface="Arial" pitchFamily="34" charset="0"/>
                <a:ea typeface="Times New Roman" pitchFamily="18" charset="0"/>
                <a:cs typeface="Sylfaen" pitchFamily="18" charset="0"/>
              </a:rPr>
              <a:t>Idolatry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900" b="0" i="0" u="none" strike="noStrike" cap="none" normalizeH="0" baseline="0" dirty="0">
                <a:ln>
                  <a:noFill/>
                </a:ln>
                <a:solidFill>
                  <a:schemeClr val="tx1"/>
                </a:solidFill>
                <a:effectLst/>
                <a:latin typeface="Arial" pitchFamily="34" charset="0"/>
                <a:ea typeface="Times New Roman" pitchFamily="18" charset="0"/>
                <a:cs typeface="Sylfaen" pitchFamily="18" charset="0"/>
              </a:rPr>
              <a:t>witchcraft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900" b="0" i="0" u="none" strike="noStrike" cap="none" normalizeH="0" baseline="0" dirty="0">
                <a:ln>
                  <a:noFill/>
                </a:ln>
                <a:solidFill>
                  <a:schemeClr val="tx1"/>
                </a:solidFill>
                <a:effectLst/>
                <a:latin typeface="Arial" pitchFamily="34" charset="0"/>
                <a:ea typeface="Times New Roman" pitchFamily="18" charset="0"/>
                <a:cs typeface="Sylfaen" pitchFamily="18" charset="0"/>
              </a:rPr>
              <a:t>hatred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900" b="0" i="0" u="none" strike="noStrike" cap="none" normalizeH="0" baseline="0" dirty="0">
                <a:ln>
                  <a:noFill/>
                </a:ln>
                <a:solidFill>
                  <a:schemeClr val="tx1"/>
                </a:solidFill>
                <a:effectLst/>
                <a:latin typeface="Arial" pitchFamily="34" charset="0"/>
                <a:ea typeface="Times New Roman" pitchFamily="18" charset="0"/>
                <a:cs typeface="Sylfaen" pitchFamily="18" charset="0"/>
              </a:rPr>
              <a:t>variance (</a:t>
            </a:r>
            <a:r>
              <a:rPr kumimoji="0" lang="en-US"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t>arguer)	</a:t>
            </a:r>
            <a:r>
              <a:rPr kumimoji="0" lang="en-US" sz="900" b="0" i="0" u="none" strike="noStrike" cap="none" normalizeH="0" baseline="0" dirty="0">
                <a:ln>
                  <a:noFill/>
                </a:ln>
                <a:solidFill>
                  <a:schemeClr val="tx1"/>
                </a:solidFill>
                <a:effectLst/>
                <a:latin typeface="Arial" pitchFamily="34" charset="0"/>
                <a:ea typeface="Times New Roman" pitchFamily="18" charset="0"/>
                <a:cs typeface="Sylfaen" pitchFamily="18" charset="0"/>
              </a:rPr>
              <a:t>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900" b="0" i="0" u="none" strike="noStrike" cap="none" normalizeH="0" baseline="0" dirty="0">
                <a:ln>
                  <a:noFill/>
                </a:ln>
                <a:solidFill>
                  <a:schemeClr val="tx1"/>
                </a:solidFill>
                <a:effectLst/>
                <a:latin typeface="Arial" pitchFamily="34" charset="0"/>
                <a:ea typeface="Times New Roman" pitchFamily="18" charset="0"/>
                <a:cs typeface="Sylfaen" pitchFamily="18" charset="0"/>
              </a:rPr>
              <a:t>emulations (</a:t>
            </a:r>
            <a:r>
              <a:rPr kumimoji="0" lang="en-US" sz="900" b="0" i="1" u="none" strike="noStrike" cap="none" normalizeH="0" baseline="0" dirty="0">
                <a:ln>
                  <a:noFill/>
                </a:ln>
                <a:solidFill>
                  <a:srgbClr val="000000"/>
                </a:solidFill>
                <a:effectLst/>
                <a:latin typeface="Arial" pitchFamily="34" charset="0"/>
                <a:ea typeface="Times New Roman" pitchFamily="18" charset="0"/>
                <a:cs typeface="Sylfaen" pitchFamily="18" charset="0"/>
              </a:rPr>
              <a:t>jealous competition)</a:t>
            </a:r>
            <a:r>
              <a:rPr kumimoji="0" lang="en-US" sz="900" b="0" i="0" u="none" strike="noStrike" cap="none" normalizeH="0" baseline="0" dirty="0">
                <a:ln>
                  <a:noFill/>
                </a:ln>
                <a:solidFill>
                  <a:srgbClr val="FF0000"/>
                </a:solidFill>
                <a:effectLst/>
                <a:latin typeface="Arial" pitchFamily="34" charset="0"/>
                <a:ea typeface="Times New Roman" pitchFamily="18" charset="0"/>
                <a:cs typeface="Sylfaen" pitchFamily="18" charset="0"/>
              </a:rPr>
              <a:t>	</a:t>
            </a:r>
            <a:r>
              <a:rPr kumimoji="0" lang="en-US" sz="900" b="0" i="0" u="none" strike="noStrike" cap="none" normalizeH="0" baseline="0" dirty="0">
                <a:ln>
                  <a:noFill/>
                </a:ln>
                <a:solidFill>
                  <a:schemeClr val="tx1"/>
                </a:solidFill>
                <a:effectLst/>
                <a:latin typeface="Arial" pitchFamily="34" charset="0"/>
                <a:ea typeface="Times New Roman" pitchFamily="18" charset="0"/>
                <a:cs typeface="Sylfaen" pitchFamily="18" charset="0"/>
              </a:rPr>
              <a:t>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900" b="0" i="0" u="none" strike="noStrike" cap="none" normalizeH="0" baseline="0" dirty="0">
                <a:ln>
                  <a:noFill/>
                </a:ln>
                <a:solidFill>
                  <a:schemeClr val="tx1"/>
                </a:solidFill>
                <a:effectLst/>
                <a:latin typeface="Arial" pitchFamily="34" charset="0"/>
                <a:ea typeface="Times New Roman" pitchFamily="18" charset="0"/>
                <a:cs typeface="Sylfaen" pitchFamily="18" charset="0"/>
              </a:rPr>
              <a:t>wrath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900" b="0" i="0" u="none" strike="noStrike" cap="none" normalizeH="0" baseline="0" dirty="0">
                <a:ln>
                  <a:noFill/>
                </a:ln>
                <a:solidFill>
                  <a:schemeClr val="tx1"/>
                </a:solidFill>
                <a:effectLst/>
                <a:latin typeface="Arial" pitchFamily="34" charset="0"/>
                <a:ea typeface="Times New Roman" pitchFamily="18" charset="0"/>
                <a:cs typeface="Sylfaen" pitchFamily="18" charset="0"/>
              </a:rPr>
              <a:t>strife</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900" b="0" i="0" u="none" strike="noStrike" cap="none" normalizeH="0" baseline="0" dirty="0">
                <a:ln>
                  <a:noFill/>
                </a:ln>
                <a:solidFill>
                  <a:schemeClr val="tx1"/>
                </a:solidFill>
                <a:effectLst/>
                <a:latin typeface="Arial" pitchFamily="34" charset="0"/>
                <a:ea typeface="Times New Roman" pitchFamily="18" charset="0"/>
                <a:cs typeface="Sylfaen" pitchFamily="18" charset="0"/>
              </a:rPr>
              <a:t>seditions -</a:t>
            </a:r>
            <a:r>
              <a:rPr kumimoji="0" lang="en-US" sz="900" b="0" i="1" u="none" strike="noStrike" cap="none" normalizeH="0" baseline="0" dirty="0">
                <a:ln>
                  <a:noFill/>
                </a:ln>
                <a:solidFill>
                  <a:schemeClr val="tx1"/>
                </a:solidFill>
                <a:effectLst/>
                <a:latin typeface="Arial" pitchFamily="34" charset="0"/>
                <a:ea typeface="Times New Roman" pitchFamily="18" charset="0"/>
                <a:cs typeface="Sylfaen" pitchFamily="18" charset="0"/>
              </a:rPr>
              <a:t>rebellion against authority</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900" b="0" i="0" u="none" strike="noStrike" cap="none" normalizeH="0" baseline="0" dirty="0">
                <a:ln>
                  <a:noFill/>
                </a:ln>
                <a:solidFill>
                  <a:schemeClr val="tx1"/>
                </a:solidFill>
                <a:effectLst/>
                <a:latin typeface="Arial" pitchFamily="34" charset="0"/>
                <a:ea typeface="Times New Roman" pitchFamily="18" charset="0"/>
                <a:cs typeface="Sylfaen" pitchFamily="18" charset="0"/>
              </a:rPr>
              <a:t>heresies -</a:t>
            </a:r>
            <a:r>
              <a:rPr kumimoji="0" lang="en-US" sz="900" b="0" i="1" u="none" strike="noStrike" cap="none" normalizeH="0" baseline="0" dirty="0">
                <a:ln>
                  <a:noFill/>
                </a:ln>
                <a:solidFill>
                  <a:schemeClr val="tx1"/>
                </a:solidFill>
                <a:effectLst/>
                <a:latin typeface="Arial" pitchFamily="34" charset="0"/>
                <a:ea typeface="Times New Roman" pitchFamily="18" charset="0"/>
                <a:cs typeface="Sylfaen" pitchFamily="18" charset="0"/>
              </a:rPr>
              <a:t>stating opposing opinion to divide</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900" b="0" i="0" u="none" strike="noStrike" cap="none" normalizeH="0" baseline="0" dirty="0" err="1">
                <a:ln>
                  <a:noFill/>
                </a:ln>
                <a:solidFill>
                  <a:schemeClr val="tx1"/>
                </a:solidFill>
                <a:effectLst/>
                <a:latin typeface="Arial" pitchFamily="34" charset="0"/>
                <a:ea typeface="Times New Roman" pitchFamily="18" charset="0"/>
                <a:cs typeface="Sylfaen" pitchFamily="18" charset="0"/>
              </a:rPr>
              <a:t>envyings</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900" b="0" i="0" u="none" strike="noStrike" cap="none" normalizeH="0" baseline="0" dirty="0">
                <a:ln>
                  <a:noFill/>
                </a:ln>
                <a:solidFill>
                  <a:schemeClr val="tx1"/>
                </a:solidFill>
                <a:effectLst/>
                <a:latin typeface="Arial" pitchFamily="34" charset="0"/>
                <a:ea typeface="Times New Roman" pitchFamily="18" charset="0"/>
                <a:cs typeface="Sylfaen" pitchFamily="18" charset="0"/>
              </a:rPr>
              <a:t>murders</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900" b="0" i="0" u="none" strike="noStrike" cap="none" normalizeH="0" baseline="0" dirty="0">
                <a:ln>
                  <a:noFill/>
                </a:ln>
                <a:solidFill>
                  <a:schemeClr val="tx1"/>
                </a:solidFill>
                <a:effectLst/>
                <a:latin typeface="Arial" pitchFamily="34" charset="0"/>
                <a:ea typeface="Times New Roman" pitchFamily="18" charset="0"/>
                <a:cs typeface="Sylfaen" pitchFamily="18" charset="0"/>
              </a:rPr>
              <a:t>drunkenness</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900" b="0" i="0" u="none" strike="noStrike" cap="none" normalizeH="0" baseline="0" dirty="0" err="1">
                <a:ln>
                  <a:noFill/>
                </a:ln>
                <a:solidFill>
                  <a:schemeClr val="tx1"/>
                </a:solidFill>
                <a:effectLst/>
                <a:latin typeface="Arial" pitchFamily="34" charset="0"/>
                <a:ea typeface="Times New Roman" pitchFamily="18" charset="0"/>
                <a:cs typeface="Sylfaen" pitchFamily="18" charset="0"/>
              </a:rPr>
              <a:t>revellings</a:t>
            </a:r>
            <a:r>
              <a:rPr kumimoji="0" lang="en-US" sz="900" b="0" i="0" u="none" strike="noStrike" cap="none" normalizeH="0" baseline="0" dirty="0">
                <a:ln>
                  <a:noFill/>
                </a:ln>
                <a:solidFill>
                  <a:schemeClr val="tx1"/>
                </a:solidFill>
                <a:effectLst/>
                <a:latin typeface="Arial" pitchFamily="34" charset="0"/>
                <a:ea typeface="Times New Roman" pitchFamily="18" charset="0"/>
                <a:cs typeface="Sylfaen" pitchFamily="18" charset="0"/>
              </a:rPr>
              <a:t> -</a:t>
            </a:r>
            <a:r>
              <a:rPr kumimoji="0" lang="en-US" sz="900" b="0" i="1" u="none" strike="noStrike" cap="none" normalizeH="0" baseline="0" dirty="0">
                <a:ln>
                  <a:noFill/>
                </a:ln>
                <a:solidFill>
                  <a:schemeClr val="tx1"/>
                </a:solidFill>
                <a:effectLst/>
                <a:latin typeface="Arial" pitchFamily="34" charset="0"/>
                <a:ea typeface="Times New Roman" pitchFamily="18" charset="0"/>
                <a:cs typeface="Sylfaen" pitchFamily="18" charset="0"/>
              </a:rPr>
              <a:t>rebellious acts</a:t>
            </a:r>
            <a:endParaRPr kumimoji="0" lang="en-US" sz="900" b="0" i="0" u="none" strike="noStrike" cap="none" normalizeH="0" baseline="0" dirty="0">
              <a:ln>
                <a:noFill/>
              </a:ln>
              <a:solidFill>
                <a:schemeClr val="tx1"/>
              </a:solidFill>
              <a:effectLst/>
              <a:latin typeface="Arial" pitchFamily="34" charset="0"/>
              <a:cs typeface="Arial" pitchFamily="34" charset="0"/>
            </a:endParaRPr>
          </a:p>
          <a:p>
            <a:endParaRPr lang="en-US" dirty="0"/>
          </a:p>
        </p:txBody>
      </p:sp>
      <p:sp>
        <p:nvSpPr>
          <p:cNvPr id="25" name="TextBox 24"/>
          <p:cNvSpPr txBox="1"/>
          <p:nvPr/>
        </p:nvSpPr>
        <p:spPr>
          <a:xfrm>
            <a:off x="4572000" y="1371600"/>
            <a:ext cx="2669320" cy="1831271"/>
          </a:xfrm>
          <a:prstGeom prst="rect">
            <a:avLst/>
          </a:prstGeom>
          <a:noFill/>
        </p:spPr>
        <p:txBody>
          <a:bodyPr wrap="square" rtlCol="0">
            <a:spAutoFit/>
          </a:bodyPr>
          <a:lstStyle/>
          <a:p>
            <a:pPr hangingPunct="0"/>
            <a:r>
              <a:rPr lang="en-US" sz="1400" b="1" dirty="0"/>
              <a:t>Works of The Spirit</a:t>
            </a:r>
          </a:p>
          <a:p>
            <a:pPr hangingPunct="0"/>
            <a:r>
              <a:rPr lang="en-US" sz="900" dirty="0"/>
              <a:t>love-</a:t>
            </a:r>
            <a:r>
              <a:rPr lang="en-US" sz="900" i="1" dirty="0"/>
              <a:t>people are drawn to a loving person</a:t>
            </a:r>
            <a:endParaRPr lang="en-US" sz="900" dirty="0"/>
          </a:p>
          <a:p>
            <a:pPr hangingPunct="0"/>
            <a:r>
              <a:rPr lang="en-US" sz="900" dirty="0"/>
              <a:t>joy- </a:t>
            </a:r>
            <a:r>
              <a:rPr lang="en-US" sz="900" i="1" dirty="0"/>
              <a:t>lasting; happiness is </a:t>
            </a:r>
            <a:r>
              <a:rPr lang="en-US" sz="900" i="1" dirty="0" err="1"/>
              <a:t>circumstancial</a:t>
            </a:r>
            <a:endParaRPr lang="en-US" sz="900" dirty="0"/>
          </a:p>
          <a:p>
            <a:pPr hangingPunct="0"/>
            <a:r>
              <a:rPr lang="en-US" sz="900" dirty="0"/>
              <a:t>peace</a:t>
            </a:r>
          </a:p>
          <a:p>
            <a:pPr hangingPunct="0"/>
            <a:r>
              <a:rPr lang="en-US" sz="900" dirty="0"/>
              <a:t>longsuffering </a:t>
            </a:r>
          </a:p>
          <a:p>
            <a:pPr hangingPunct="0"/>
            <a:r>
              <a:rPr lang="en-US" sz="900" dirty="0"/>
              <a:t>gentleness</a:t>
            </a:r>
          </a:p>
          <a:p>
            <a:pPr hangingPunct="0"/>
            <a:r>
              <a:rPr lang="en-US" sz="900" dirty="0"/>
              <a:t>goodness</a:t>
            </a:r>
          </a:p>
          <a:p>
            <a:pPr hangingPunct="0"/>
            <a:r>
              <a:rPr lang="en-US" sz="900" dirty="0"/>
              <a:t>faith</a:t>
            </a:r>
            <a:r>
              <a:rPr lang="en-US" sz="900" i="1" dirty="0"/>
              <a:t>- trusting God, even when we don't understand</a:t>
            </a:r>
            <a:endParaRPr lang="en-US" sz="900" dirty="0"/>
          </a:p>
          <a:p>
            <a:pPr hangingPunct="0"/>
            <a:r>
              <a:rPr lang="en-US" sz="900" dirty="0"/>
              <a:t>meekness</a:t>
            </a:r>
          </a:p>
          <a:p>
            <a:pPr hangingPunct="0"/>
            <a:r>
              <a:rPr lang="en-US" sz="900" dirty="0"/>
              <a:t>temperance- self control</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Zechariah 4:6</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1143000"/>
            <a:ext cx="3886940" cy="4525962"/>
          </a:xfrm>
        </p:spPr>
      </p:pic>
      <p:sp>
        <p:nvSpPr>
          <p:cNvPr id="3" name="Rectangle 2"/>
          <p:cNvSpPr/>
          <p:nvPr/>
        </p:nvSpPr>
        <p:spPr>
          <a:xfrm>
            <a:off x="152400" y="5791200"/>
            <a:ext cx="8839200" cy="646331"/>
          </a:xfrm>
          <a:prstGeom prst="rect">
            <a:avLst/>
          </a:prstGeom>
        </p:spPr>
        <p:txBody>
          <a:bodyPr wrap="square">
            <a:spAutoFit/>
          </a:bodyPr>
          <a:lstStyle/>
          <a:p>
            <a:r>
              <a:rPr lang="es-ES" dirty="0"/>
              <a:t>Zacarías 4:6 No con ejército, ni con fuerza, sino con Mi Espíritu, ha dicho Jehová de los ejércitos.</a:t>
            </a:r>
            <a:endParaRPr lang="en-US" dirty="0"/>
          </a:p>
        </p:txBody>
      </p:sp>
    </p:spTree>
    <p:extLst>
      <p:ext uri="{BB962C8B-B14F-4D97-AF65-F5344CB8AC3E}">
        <p14:creationId xmlns:p14="http://schemas.microsoft.com/office/powerpoint/2010/main" val="2224315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2133600" y="304800"/>
            <a:ext cx="4962525" cy="228600"/>
          </a:xfrm>
          <a:prstGeom prst="rect">
            <a:avLst/>
          </a:prstGeom>
        </p:spPr>
        <p:txBody>
          <a:bodyPr wrap="none" fromWordArt="1">
            <a:prstTxWarp prst="textPlain">
              <a:avLst>
                <a:gd name="adj" fmla="val 50000"/>
              </a:avLst>
            </a:prstTxWarp>
          </a:bodyPr>
          <a:lstStyle/>
          <a:p>
            <a:pPr algn="ctr" rtl="0"/>
            <a:r>
              <a:rPr lang="en-US" sz="1800" kern="10" spc="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Things to put off - Things to put on</a:t>
            </a:r>
          </a:p>
        </p:txBody>
      </p:sp>
      <p:sp>
        <p:nvSpPr>
          <p:cNvPr id="1027" name="Text Box 3"/>
          <p:cNvSpPr txBox="1">
            <a:spLocks noChangeArrowheads="1"/>
          </p:cNvSpPr>
          <p:nvPr/>
        </p:nvSpPr>
        <p:spPr bwMode="auto">
          <a:xfrm>
            <a:off x="438150" y="547688"/>
            <a:ext cx="1943100" cy="2424112"/>
          </a:xfrm>
          <a:prstGeom prst="rect">
            <a:avLst/>
          </a:prstGeom>
          <a:solidFill>
            <a:srgbClr val="FFFFFF"/>
          </a:solidFill>
          <a:ln w="12700">
            <a:solidFill>
              <a:srgbClr val="474B78"/>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a:ln>
                  <a:noFill/>
                </a:ln>
                <a:solidFill>
                  <a:schemeClr val="tx1"/>
                </a:solidFill>
                <a:effectLst/>
                <a:latin typeface="Calibri" pitchFamily="34" charset="0"/>
                <a:cs typeface="Arial" pitchFamily="34" charset="0"/>
              </a:rPr>
              <a:t>Romans 13:12 -14 “The night is far spent, the day is at hand: let us therefore cast off the works of darkness, and let us put on the armor of light. Let us walk honestly, as in the day; not in rioting and drunkenness, not in chambering and wantonness, not in strife and envying. But put ye on The Lord Jesus Christ, and make not provision for the flesh, to fulfill the lusts thereof.”</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2514600" y="914400"/>
            <a:ext cx="2162175" cy="1266826"/>
          </a:xfrm>
          <a:prstGeom prst="rect">
            <a:avLst/>
          </a:prstGeom>
          <a:solidFill>
            <a:srgbClr val="FFFFFF"/>
          </a:solidFill>
          <a:ln w="12700">
            <a:solidFill>
              <a:srgbClr val="474B78"/>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            Colossians 3:8 and 9      </a:t>
            </a:r>
            <a:r>
              <a:rPr lang="en-US" sz="1100" dirty="0">
                <a:latin typeface="Calibri" pitchFamily="34" charset="0"/>
                <a:cs typeface="Arial" pitchFamily="34" charset="0"/>
              </a:rPr>
              <a:t>     </a:t>
            </a:r>
            <a:r>
              <a:rPr kumimoji="0" lang="en-US" sz="1100" b="0" i="0" u="none" strike="noStrike" cap="none" normalizeH="0" baseline="0" dirty="0">
                <a:ln>
                  <a:noFill/>
                </a:ln>
                <a:solidFill>
                  <a:schemeClr val="tx1"/>
                </a:solidFill>
                <a:effectLst/>
                <a:latin typeface="Calibri" pitchFamily="34" charset="0"/>
                <a:cs typeface="Arial" pitchFamily="34" charset="0"/>
              </a:rPr>
              <a:t>“But now ye also put off all these; anger, wrath, malice, blasphemy, filthy communication out of your mouth. Lie not one to another, seeing that ye have put off the old man with his deeds;”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4800600" y="838200"/>
            <a:ext cx="2514600" cy="1847850"/>
          </a:xfrm>
          <a:prstGeom prst="rect">
            <a:avLst/>
          </a:prstGeom>
          <a:solidFill>
            <a:srgbClr val="FFFFFF"/>
          </a:solidFill>
          <a:ln w="12700">
            <a:solidFill>
              <a:srgbClr val="474B78"/>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                  Colossians 3:10-14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“And have put on the new man, which is renewed in knowledge after the image of him that created him: Put on therefore, as the elect of God, holy and beloved, bowels of mercies, kindness, humbleness of mind, meekness, longsuffering; And above all these things put on charity, which is the bond of perfectness.”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7467600" y="381000"/>
            <a:ext cx="1352550" cy="1433512"/>
          </a:xfrm>
          <a:prstGeom prst="rect">
            <a:avLst/>
          </a:prstGeom>
          <a:solidFill>
            <a:srgbClr val="FFFFFF"/>
          </a:solidFill>
          <a:ln w="12700">
            <a:solidFill>
              <a:srgbClr val="474B78"/>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a:ln>
                  <a:noFill/>
                </a:ln>
                <a:solidFill>
                  <a:schemeClr val="tx1"/>
                </a:solidFill>
                <a:effectLst/>
                <a:latin typeface="Calibri" pitchFamily="34" charset="0"/>
                <a:cs typeface="Arial" pitchFamily="34" charset="0"/>
              </a:rPr>
              <a:t>    Ephesians 4:22   “That ye put off concerning the former conversation the old man, which is corrupt according to the deceitful lusts;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9" name="Picture 8" descr="new manyellow-street-sign.jpg"/>
          <p:cNvPicPr/>
          <p:nvPr/>
        </p:nvPicPr>
        <p:blipFill>
          <a:blip r:embed="rId2" cstate="print"/>
          <a:stretch>
            <a:fillRect/>
          </a:stretch>
        </p:blipFill>
        <p:spPr>
          <a:xfrm>
            <a:off x="7315200" y="1828800"/>
            <a:ext cx="1663924" cy="1247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old manyellow-street-sign.jpg"/>
          <p:cNvPicPr/>
          <p:nvPr/>
        </p:nvPicPr>
        <p:blipFill>
          <a:blip r:embed="rId3" cstate="print"/>
          <a:stretch>
            <a:fillRect/>
          </a:stretch>
        </p:blipFill>
        <p:spPr>
          <a:xfrm>
            <a:off x="1143000" y="2819400"/>
            <a:ext cx="1549188" cy="1162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grapes-saidaonline.jpg"/>
          <p:cNvPicPr/>
          <p:nvPr/>
        </p:nvPicPr>
        <p:blipFill>
          <a:blip r:embed="rId4" cstate="print"/>
          <a:stretch>
            <a:fillRect/>
          </a:stretch>
        </p:blipFill>
        <p:spPr>
          <a:xfrm>
            <a:off x="152400" y="3124200"/>
            <a:ext cx="821055" cy="756285"/>
          </a:xfrm>
          <a:prstGeom prst="rect">
            <a:avLst/>
          </a:prstGeom>
        </p:spPr>
      </p:pic>
      <p:pic>
        <p:nvPicPr>
          <p:cNvPr id="13" name="Picture 12" descr="kiwi.jpg"/>
          <p:cNvPicPr/>
          <p:nvPr/>
        </p:nvPicPr>
        <p:blipFill>
          <a:blip r:embed="rId5" cstate="print"/>
          <a:stretch>
            <a:fillRect/>
          </a:stretch>
        </p:blipFill>
        <p:spPr>
          <a:xfrm>
            <a:off x="2819400" y="2438400"/>
            <a:ext cx="922020" cy="614680"/>
          </a:xfrm>
          <a:prstGeom prst="rect">
            <a:avLst/>
          </a:prstGeom>
        </p:spPr>
      </p:pic>
      <p:sp>
        <p:nvSpPr>
          <p:cNvPr id="1032" name="Text Box 8"/>
          <p:cNvSpPr txBox="1">
            <a:spLocks noChangeArrowheads="1"/>
          </p:cNvSpPr>
          <p:nvPr/>
        </p:nvSpPr>
        <p:spPr bwMode="auto">
          <a:xfrm>
            <a:off x="3886200" y="2819401"/>
            <a:ext cx="2971800" cy="762000"/>
          </a:xfrm>
          <a:prstGeom prst="rect">
            <a:avLst/>
          </a:prstGeom>
          <a:solidFill>
            <a:srgbClr val="FFFFFF"/>
          </a:solidFill>
          <a:ln w="12700">
            <a:solidFill>
              <a:srgbClr val="474B78"/>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a:ln>
                  <a:noFill/>
                </a:ln>
                <a:solidFill>
                  <a:schemeClr val="tx1"/>
                </a:solidFill>
                <a:effectLst/>
                <a:latin typeface="Calibri" pitchFamily="34" charset="0"/>
                <a:cs typeface="Arial" pitchFamily="34" charset="0"/>
              </a:rPr>
              <a:t>                                </a:t>
            </a:r>
            <a:r>
              <a:rPr kumimoji="0" lang="en-US" sz="1100" b="0" i="0" u="none" strike="noStrike" cap="none" normalizeH="0" baseline="0" dirty="0">
                <a:ln>
                  <a:noFill/>
                </a:ln>
                <a:solidFill>
                  <a:schemeClr val="tx1"/>
                </a:solidFill>
                <a:effectLst/>
                <a:latin typeface="Calibri" pitchFamily="34" charset="0"/>
                <a:cs typeface="Arial" pitchFamily="34" charset="0"/>
              </a:rPr>
              <a:t>John 15:8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“Herein is My Father glorified, that ye bear much fruit; so shall ye be My disciples.”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3" name="Text Box 9"/>
          <p:cNvSpPr txBox="1">
            <a:spLocks noChangeArrowheads="1"/>
          </p:cNvSpPr>
          <p:nvPr/>
        </p:nvSpPr>
        <p:spPr bwMode="auto">
          <a:xfrm>
            <a:off x="1219200" y="4114800"/>
            <a:ext cx="7048500" cy="2133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                                                          </a:t>
            </a:r>
            <a:endParaRPr kumimoji="0" lang="en-US"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a:ln>
                  <a:noFill/>
                </a:ln>
                <a:solidFill>
                  <a:schemeClr val="tx1"/>
                </a:solidFill>
                <a:effectLst/>
                <a:latin typeface="Calibri" pitchFamily="34" charset="0"/>
                <a:cs typeface="Arial" pitchFamily="34" charset="0"/>
              </a:rPr>
              <a:t>According to John 15:8, what glorifies God in a believer’s life?  How do others know that we are His disciples?</a:t>
            </a:r>
          </a:p>
          <a:p>
            <a:pPr marL="0" marR="0" lvl="0" indent="0" algn="l" defTabSz="914400" rtl="0" eaLnBrk="1" fontAlgn="base" latinLnBrk="0" hangingPunct="1">
              <a:lnSpc>
                <a:spcPct val="100000"/>
              </a:lnSpc>
              <a:spcBef>
                <a:spcPct val="0"/>
              </a:spcBef>
              <a:spcAft>
                <a:spcPts val="1000"/>
              </a:spcAft>
              <a:buClrTx/>
              <a:buSzTx/>
              <a:buFontTx/>
              <a:buNone/>
              <a:tabLst/>
            </a:pPr>
            <a:r>
              <a:rPr lang="en-US" sz="1200" dirty="0">
                <a:latin typeface="Calibri" pitchFamily="34" charset="0"/>
                <a:cs typeface="Arial"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kumimoji="0" lang="en-US" sz="12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5" name="WordArt 11"/>
          <p:cNvSpPr>
            <a:spLocks noChangeArrowheads="1" noChangeShapeType="1" noTextEdit="1"/>
          </p:cNvSpPr>
          <p:nvPr/>
        </p:nvSpPr>
        <p:spPr bwMode="auto">
          <a:xfrm>
            <a:off x="4267200" y="3733800"/>
            <a:ext cx="1066800" cy="304800"/>
          </a:xfrm>
          <a:prstGeom prst="rect">
            <a:avLst/>
          </a:prstGeom>
        </p:spPr>
        <p:txBody>
          <a:bodyPr wrap="none" fromWordArt="1">
            <a:prstTxWarp prst="textPlain">
              <a:avLst>
                <a:gd name="adj" fmla="val 50000"/>
              </a:avLst>
            </a:prstTxWarp>
          </a:bodyPr>
          <a:lstStyle/>
          <a:p>
            <a:pPr algn="ctr" rtl="0"/>
            <a:r>
              <a:rPr lang="en-US" sz="1800" kern="10" spc="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Questions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381000" y="304800"/>
            <a:ext cx="8582025" cy="619125"/>
          </a:xfrm>
          <a:prstGeom prst="rect">
            <a:avLst/>
          </a:prstGeom>
        </p:spPr>
        <p:txBody>
          <a:bodyPr wrap="none" fromWordArt="1">
            <a:prstTxWarp prst="textPlain">
              <a:avLst>
                <a:gd name="adj" fmla="val 50000"/>
              </a:avLst>
            </a:prstTxWarp>
          </a:bodyPr>
          <a:lstStyle/>
          <a:p>
            <a:pPr algn="ctr" rtl="0"/>
            <a:r>
              <a:rPr lang="en-US" sz="1800" kern="10" spc="0">
                <a:ln w="9525">
                  <a:noFill/>
                  <a:round/>
                  <a:headEnd/>
                  <a:tailEnd/>
                </a:ln>
                <a:solidFill>
                  <a:srgbClr val="336699"/>
                </a:solidFill>
                <a:effectLst>
                  <a:outerShdw dist="45791" dir="2021404" algn="ctr" rotWithShape="0">
                    <a:srgbClr val="B2B2B2">
                      <a:alpha val="80000"/>
                    </a:srgbClr>
                  </a:outerShdw>
                </a:effectLst>
                <a:latin typeface="Symphony"/>
              </a:rPr>
              <a:t>The goal of every Spirit filled teacher is to hear these words..</a:t>
            </a:r>
          </a:p>
        </p:txBody>
      </p:sp>
      <p:pic>
        <p:nvPicPr>
          <p:cNvPr id="5" name="Picture 4" descr="417536_284037084985170_100001366431740_671485_752958990_n.jpg"/>
          <p:cNvPicPr/>
          <p:nvPr/>
        </p:nvPicPr>
        <p:blipFill>
          <a:blip r:embed="rId2" cstate="print"/>
          <a:stretch>
            <a:fillRect/>
          </a:stretch>
        </p:blipFill>
        <p:spPr>
          <a:xfrm>
            <a:off x="3124200" y="1143000"/>
            <a:ext cx="3048000" cy="2609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51" name="Rectangle 3"/>
          <p:cNvSpPr>
            <a:spLocks noChangeArrowheads="1"/>
          </p:cNvSpPr>
          <p:nvPr/>
        </p:nvSpPr>
        <p:spPr bwMode="auto">
          <a:xfrm>
            <a:off x="3124200" y="3976300"/>
            <a:ext cx="298261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taneo BT" pitchFamily="66" charset="0"/>
                <a:ea typeface="Times New Roman" pitchFamily="18" charset="0"/>
                <a:cs typeface="Arial" pitchFamily="34" charset="0"/>
              </a:rPr>
              <a:t>    Look up Matthew 25: 21 and write it below.</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Text Box 9"/>
          <p:cNvSpPr txBox="1">
            <a:spLocks noChangeArrowheads="1"/>
          </p:cNvSpPr>
          <p:nvPr/>
        </p:nvSpPr>
        <p:spPr bwMode="auto">
          <a:xfrm>
            <a:off x="1219200" y="4267200"/>
            <a:ext cx="7048500" cy="1676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                                                     </a:t>
            </a:r>
            <a:r>
              <a:rPr lang="en-US" sz="1200" dirty="0">
                <a:latin typeface="Calibri" pitchFamily="34" charset="0"/>
                <a:cs typeface="Arial"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kumimoji="0" lang="en-US" sz="12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Oval 1"/>
          <p:cNvSpPr>
            <a:spLocks noChangeArrowheads="1"/>
          </p:cNvSpPr>
          <p:nvPr/>
        </p:nvSpPr>
        <p:spPr bwMode="auto">
          <a:xfrm>
            <a:off x="609600" y="1066800"/>
            <a:ext cx="2486025" cy="1533525"/>
          </a:xfrm>
          <a:prstGeom prst="ellipse">
            <a:avLst/>
          </a:prstGeom>
          <a:solidFill>
            <a:srgbClr val="2DA2BF"/>
          </a:solidFill>
          <a:ln w="38100">
            <a:solidFill>
              <a:srgbClr val="F2F2F2"/>
            </a:solidFill>
            <a:round/>
            <a:headEnd/>
            <a:tailEnd/>
          </a:ln>
          <a:effectLst>
            <a:outerShdw dist="28398" dir="3806097" algn="ctr" rotWithShape="0">
              <a:srgbClr val="16505E">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4" name="Oval 2"/>
          <p:cNvSpPr>
            <a:spLocks noChangeArrowheads="1"/>
          </p:cNvSpPr>
          <p:nvPr/>
        </p:nvSpPr>
        <p:spPr bwMode="auto">
          <a:xfrm>
            <a:off x="3505200" y="304800"/>
            <a:ext cx="2419350" cy="1428750"/>
          </a:xfrm>
          <a:prstGeom prst="ellipse">
            <a:avLst/>
          </a:prstGeom>
          <a:solidFill>
            <a:srgbClr val="EB641B"/>
          </a:solidFill>
          <a:ln w="38100">
            <a:solidFill>
              <a:srgbClr val="F2F2F2"/>
            </a:solidFill>
            <a:round/>
            <a:headEnd/>
            <a:tailEnd/>
          </a:ln>
          <a:effectLst>
            <a:outerShdw dist="28398" dir="3806097" algn="ctr" rotWithShape="0">
              <a:srgbClr val="77300A">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5" name="Oval 3"/>
          <p:cNvSpPr>
            <a:spLocks noChangeArrowheads="1"/>
          </p:cNvSpPr>
          <p:nvPr/>
        </p:nvSpPr>
        <p:spPr bwMode="auto">
          <a:xfrm>
            <a:off x="6096000" y="1143000"/>
            <a:ext cx="2419350" cy="1428750"/>
          </a:xfrm>
          <a:prstGeom prst="ellipse">
            <a:avLst/>
          </a:prstGeom>
          <a:solidFill>
            <a:srgbClr val="FFFF00"/>
          </a:solidFill>
          <a:ln w="38100">
            <a:solidFill>
              <a:srgbClr val="F2F2F2"/>
            </a:solidFill>
            <a:round/>
            <a:headEnd/>
            <a:tailEnd/>
          </a:ln>
          <a:effectLst>
            <a:outerShdw dist="28398" dir="3806097" algn="ctr" rotWithShape="0">
              <a:srgbClr val="77300A">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6" name="Oval 4"/>
          <p:cNvSpPr>
            <a:spLocks noChangeArrowheads="1"/>
          </p:cNvSpPr>
          <p:nvPr/>
        </p:nvSpPr>
        <p:spPr bwMode="auto">
          <a:xfrm>
            <a:off x="438150" y="2984500"/>
            <a:ext cx="2419350" cy="1428750"/>
          </a:xfrm>
          <a:prstGeom prst="ellipse">
            <a:avLst/>
          </a:prstGeom>
          <a:solidFill>
            <a:srgbClr val="00B050"/>
          </a:solidFill>
          <a:ln w="38100">
            <a:solidFill>
              <a:srgbClr val="F2F2F2"/>
            </a:solidFill>
            <a:round/>
            <a:headEnd/>
            <a:tailEnd/>
          </a:ln>
          <a:effectLst>
            <a:outerShdw dist="28398" dir="3806097" algn="ctr" rotWithShape="0">
              <a:srgbClr val="77300A">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7" name="Oval 5"/>
          <p:cNvSpPr>
            <a:spLocks noChangeArrowheads="1"/>
          </p:cNvSpPr>
          <p:nvPr/>
        </p:nvSpPr>
        <p:spPr bwMode="auto">
          <a:xfrm>
            <a:off x="6477000" y="2971800"/>
            <a:ext cx="2419350" cy="1428750"/>
          </a:xfrm>
          <a:prstGeom prst="ellipse">
            <a:avLst/>
          </a:prstGeom>
          <a:solidFill>
            <a:srgbClr val="FF0000"/>
          </a:solidFill>
          <a:ln w="38100">
            <a:solidFill>
              <a:srgbClr val="F2F2F2"/>
            </a:solidFill>
            <a:round/>
            <a:headEnd/>
            <a:tailEnd/>
          </a:ln>
          <a:effectLst>
            <a:outerShdw dist="28398" dir="3806097" algn="ctr" rotWithShape="0">
              <a:srgbClr val="77300A">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8" name="Oval 6"/>
          <p:cNvSpPr>
            <a:spLocks noChangeArrowheads="1"/>
          </p:cNvSpPr>
          <p:nvPr/>
        </p:nvSpPr>
        <p:spPr bwMode="auto">
          <a:xfrm>
            <a:off x="6248400" y="4724400"/>
            <a:ext cx="2419350" cy="1428750"/>
          </a:xfrm>
          <a:prstGeom prst="ellipse">
            <a:avLst/>
          </a:prstGeom>
          <a:solidFill>
            <a:srgbClr val="92D050"/>
          </a:solidFill>
          <a:ln w="38100">
            <a:solidFill>
              <a:srgbClr val="F2F2F2"/>
            </a:solidFill>
            <a:round/>
            <a:headEnd/>
            <a:tailEnd/>
          </a:ln>
          <a:effectLst>
            <a:outerShdw dist="28398" dir="3806097" algn="ctr" rotWithShape="0">
              <a:srgbClr val="77300A">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9" name="Oval 7"/>
          <p:cNvSpPr>
            <a:spLocks noChangeArrowheads="1"/>
          </p:cNvSpPr>
          <p:nvPr/>
        </p:nvSpPr>
        <p:spPr bwMode="auto">
          <a:xfrm>
            <a:off x="971550" y="4870450"/>
            <a:ext cx="2419350" cy="1428750"/>
          </a:xfrm>
          <a:prstGeom prst="ellipse">
            <a:avLst/>
          </a:prstGeom>
          <a:solidFill>
            <a:srgbClr val="7030A0"/>
          </a:solidFill>
          <a:ln w="38100">
            <a:solidFill>
              <a:srgbClr val="F2F2F2"/>
            </a:solidFill>
            <a:round/>
            <a:headEnd/>
            <a:tailEnd/>
          </a:ln>
          <a:effectLst>
            <a:outerShdw dist="28398" dir="3806097" algn="ctr" rotWithShape="0">
              <a:srgbClr val="77300A">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80" name="Oval 8"/>
          <p:cNvSpPr>
            <a:spLocks noChangeArrowheads="1"/>
          </p:cNvSpPr>
          <p:nvPr/>
        </p:nvSpPr>
        <p:spPr bwMode="auto">
          <a:xfrm>
            <a:off x="3733800" y="5181600"/>
            <a:ext cx="2419350" cy="1428750"/>
          </a:xfrm>
          <a:prstGeom prst="ellipse">
            <a:avLst/>
          </a:prstGeom>
          <a:solidFill>
            <a:srgbClr val="474B78"/>
          </a:solidFill>
          <a:ln w="38100">
            <a:solidFill>
              <a:srgbClr val="F2F2F2"/>
            </a:solidFill>
            <a:round/>
            <a:headEnd/>
            <a:tailEnd/>
          </a:ln>
          <a:effectLst>
            <a:outerShdw dist="28398" dir="3806097" algn="ctr" rotWithShape="0">
              <a:srgbClr val="23253B">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81" name="Rectangle 9"/>
          <p:cNvSpPr>
            <a:spLocks noChangeArrowheads="1"/>
          </p:cNvSpPr>
          <p:nvPr/>
        </p:nvSpPr>
        <p:spPr bwMode="auto">
          <a:xfrm>
            <a:off x="3886200" y="5486400"/>
            <a:ext cx="2743059" cy="7848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FFFFFF"/>
                </a:solidFill>
                <a:effectLst/>
                <a:latin typeface="Arial" pitchFamily="34" charset="0"/>
                <a:ea typeface="Times New Roman" pitchFamily="18" charset="0"/>
                <a:cs typeface="Arial" pitchFamily="34" charset="0"/>
              </a:rPr>
              <a:t>Children should see the teacher read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FFFFFF"/>
                </a:solidFill>
                <a:effectLst/>
                <a:latin typeface="Arial" pitchFamily="34" charset="0"/>
                <a:ea typeface="Times New Roman" pitchFamily="18" charset="0"/>
                <a:cs typeface="Arial" pitchFamily="34" charset="0"/>
              </a:rPr>
              <a:t> the Bible. To help those who come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FFFFFF"/>
                </a:solidFill>
                <a:effectLst/>
                <a:latin typeface="Arial" pitchFamily="34" charset="0"/>
                <a:ea typeface="Times New Roman" pitchFamily="18" charset="0"/>
                <a:cs typeface="Arial" pitchFamily="34" charset="0"/>
              </a:rPr>
              <a:t> to class without one, have extra Bibles 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FFFFFF"/>
                </a:solidFill>
                <a:effectLst/>
                <a:latin typeface="Arial" pitchFamily="34" charset="0"/>
                <a:ea typeface="Times New Roman" pitchFamily="18" charset="0"/>
                <a:cs typeface="Arial" pitchFamily="34" charset="0"/>
              </a:rPr>
              <a:t> lend. You can also write the verse 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FFFFFF"/>
                </a:solidFill>
                <a:effectLst/>
                <a:latin typeface="Arial" pitchFamily="34" charset="0"/>
                <a:ea typeface="Times New Roman" pitchFamily="18" charset="0"/>
                <a:cs typeface="Arial" pitchFamily="34" charset="0"/>
              </a:rPr>
              <a:t>a board.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83" name="Rectangle 11"/>
          <p:cNvSpPr>
            <a:spLocks noChangeArrowheads="1"/>
          </p:cNvSpPr>
          <p:nvPr/>
        </p:nvSpPr>
        <p:spPr bwMode="auto">
          <a:xfrm>
            <a:off x="6400800" y="5029200"/>
            <a:ext cx="2153154" cy="86177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FFFFFF"/>
                </a:solidFill>
                <a:effectLst/>
                <a:latin typeface="Arial" pitchFamily="34" charset="0"/>
                <a:ea typeface="Times New Roman" pitchFamily="18" charset="0"/>
                <a:cs typeface="Arial" pitchFamily="34" charset="0"/>
              </a:rPr>
              <a:t>The invitation should always be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FFFFFF"/>
                </a:solidFill>
                <a:effectLst/>
                <a:latin typeface="Arial" pitchFamily="34" charset="0"/>
                <a:ea typeface="Times New Roman" pitchFamily="18" charset="0"/>
                <a:cs typeface="Arial" pitchFamily="34" charset="0"/>
              </a:rPr>
              <a:t>Spirit-led, giving time for children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FFFFFF"/>
                </a:solidFill>
                <a:effectLst/>
                <a:latin typeface="Arial" pitchFamily="34" charset="0"/>
                <a:ea typeface="Times New Roman" pitchFamily="18" charset="0"/>
                <a:cs typeface="Arial" pitchFamily="34" charset="0"/>
              </a:rPr>
              <a:t> to accept Christ and for those who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FFFFFF"/>
                </a:solidFill>
                <a:effectLst/>
                <a:latin typeface="Arial" pitchFamily="34" charset="0"/>
                <a:ea typeface="Times New Roman" pitchFamily="18" charset="0"/>
                <a:cs typeface="Arial" pitchFamily="34" charset="0"/>
              </a:rPr>
              <a:t> know Him to confess sin or follow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FFFFFF"/>
                </a:solidFill>
                <a:effectLst/>
                <a:latin typeface="Arial" pitchFamily="34" charset="0"/>
                <a:ea typeface="Times New Roman" pitchFamily="18" charset="0"/>
                <a:cs typeface="Arial" pitchFamily="34" charset="0"/>
              </a:rPr>
              <a:t>Him in service.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84" name="Text Box 12"/>
          <p:cNvSpPr txBox="1">
            <a:spLocks noChangeArrowheads="1"/>
          </p:cNvSpPr>
          <p:nvPr/>
        </p:nvSpPr>
        <p:spPr bwMode="auto">
          <a:xfrm>
            <a:off x="3200400" y="1828800"/>
            <a:ext cx="2743200" cy="3352800"/>
          </a:xfrm>
          <a:prstGeom prst="rect">
            <a:avLst/>
          </a:prstGeom>
          <a:ln w="63500" cmpd="thickThin">
            <a:solidFill>
              <a:srgbClr val="000000"/>
            </a:solidFill>
            <a:miter lim="800000"/>
            <a:headEnd/>
            <a:tailEnd/>
          </a:ln>
          <a:effectLst/>
        </p:spPr>
        <p:style>
          <a:lnRef idx="0">
            <a:scrgbClr r="0" g="0" b="0"/>
          </a:lnRef>
          <a:fillRef idx="1002">
            <a:schemeClr val="lt1"/>
          </a:fillRef>
          <a:effectRef idx="0">
            <a:scrgbClr r="0" g="0" b="0"/>
          </a:effectRef>
          <a:fontRef idx="major"/>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a:ln>
                  <a:noFill/>
                </a:ln>
                <a:solidFill>
                  <a:schemeClr val="tx1"/>
                </a:solidFill>
                <a:effectLst/>
                <a:latin typeface="Verdana" pitchFamily="34" charset="0"/>
                <a:cs typeface="Arial" pitchFamily="34" charset="0"/>
              </a:rPr>
              <a:t> </a:t>
            </a:r>
            <a:r>
              <a:rPr kumimoji="0" lang="en-US" sz="1400" b="0" i="0" u="none" strike="noStrike" cap="none" normalizeH="0" baseline="0" dirty="0">
                <a:ln>
                  <a:noFill/>
                </a:ln>
                <a:solidFill>
                  <a:srgbClr val="0070C0"/>
                </a:solidFill>
                <a:effectLst/>
                <a:latin typeface="Calibri" pitchFamily="34" charset="0"/>
                <a:cs typeface="Arial" pitchFamily="34" charset="0"/>
              </a:rPr>
              <a:t>Activity	                 Time      Date</a:t>
            </a:r>
            <a:endParaRPr lang="en-US" sz="1400" dirty="0">
              <a:solidFill>
                <a:srgbClr val="0070C0"/>
              </a:solidFill>
              <a:latin typeface="Calibri"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Assembly/announcements	5	</a:t>
            </a:r>
            <a:endParaRPr lang="en-US" sz="1100" dirty="0">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Children’s prayer time	5	</a:t>
            </a:r>
            <a:endParaRPr kumimoji="0" lang="en-US"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Offering	                             5	</a:t>
            </a:r>
            <a:endParaRPr kumimoji="0" lang="en-US"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Song time	                            10	</a:t>
            </a:r>
            <a:endParaRPr kumimoji="0" lang="en-US"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Teacher’s prayer time	5	</a:t>
            </a:r>
            <a:endParaRPr kumimoji="0" lang="en-US"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Bible time	                              5	</a:t>
            </a:r>
            <a:endParaRPr kumimoji="0" lang="en-US"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Application (story)/Invitation	20	</a:t>
            </a:r>
            <a:endParaRPr lang="en-US" sz="1100" dirty="0">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	-	</a:t>
            </a:r>
            <a:endParaRPr kumimoji="0" lang="en-US"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85" name="Rectangle 13"/>
          <p:cNvSpPr>
            <a:spLocks noChangeArrowheads="1"/>
          </p:cNvSpPr>
          <p:nvPr/>
        </p:nvSpPr>
        <p:spPr bwMode="auto">
          <a:xfrm>
            <a:off x="6781800" y="3352800"/>
            <a:ext cx="186621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pitchFamily="34" charset="0"/>
                <a:ea typeface="Times New Roman" pitchFamily="18" charset="0"/>
                <a:cs typeface="Arial" pitchFamily="34" charset="0"/>
              </a:rPr>
              <a:t>Song time should be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pitchFamily="34" charset="0"/>
                <a:ea typeface="Times New Roman" pitchFamily="18" charset="0"/>
                <a:cs typeface="Arial" pitchFamily="34" charset="0"/>
              </a:rPr>
              <a:t>all about Jesus!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86" name="Rectangle 14"/>
          <p:cNvSpPr>
            <a:spLocks noChangeArrowheads="1"/>
          </p:cNvSpPr>
          <p:nvPr/>
        </p:nvSpPr>
        <p:spPr bwMode="auto">
          <a:xfrm>
            <a:off x="6400800" y="1447800"/>
            <a:ext cx="1789272"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78310A"/>
                </a:solidFill>
                <a:effectLst/>
                <a:latin typeface="Arial" pitchFamily="34" charset="0"/>
                <a:ea typeface="Times New Roman" pitchFamily="18" charset="0"/>
                <a:cs typeface="Arial" pitchFamily="34" charset="0"/>
              </a:rPr>
              <a:t>Children’s prayer time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78310A"/>
                </a:solidFill>
                <a:effectLst/>
                <a:latin typeface="Arial" pitchFamily="34" charset="0"/>
                <a:ea typeface="Times New Roman" pitchFamily="18" charset="0"/>
                <a:cs typeface="Arial" pitchFamily="34" charset="0"/>
              </a:rPr>
              <a:t>encourages the children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78310A"/>
                </a:solidFill>
                <a:effectLst/>
                <a:latin typeface="Arial" pitchFamily="34" charset="0"/>
                <a:ea typeface="Times New Roman" pitchFamily="18" charset="0"/>
                <a:cs typeface="Arial" pitchFamily="34" charset="0"/>
              </a:rPr>
              <a:t>to give all their cares and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78310A"/>
                </a:solidFill>
                <a:effectLst/>
                <a:latin typeface="Arial" pitchFamily="34" charset="0"/>
                <a:ea typeface="Times New Roman" pitchFamily="18" charset="0"/>
                <a:cs typeface="Arial" pitchFamily="34" charset="0"/>
              </a:rPr>
              <a:t>praises to The Lord.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87" name="Rectangle 15"/>
          <p:cNvSpPr>
            <a:spLocks noChangeArrowheads="1"/>
          </p:cNvSpPr>
          <p:nvPr/>
        </p:nvSpPr>
        <p:spPr bwMode="auto">
          <a:xfrm>
            <a:off x="3810000" y="685800"/>
            <a:ext cx="180049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Arial" pitchFamily="34" charset="0"/>
                <a:ea typeface="Times New Roman" pitchFamily="18" charset="0"/>
                <a:cs typeface="Verdana" pitchFamily="34" charset="0"/>
              </a:rPr>
              <a:t>Sunday School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Arial" pitchFamily="34" charset="0"/>
                <a:ea typeface="Times New Roman" pitchFamily="18" charset="0"/>
                <a:cs typeface="Verdana" pitchFamily="34" charset="0"/>
              </a:rPr>
              <a:t>Class Schedule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88" name="Rectangle 16"/>
          <p:cNvSpPr>
            <a:spLocks noChangeArrowheads="1"/>
          </p:cNvSpPr>
          <p:nvPr/>
        </p:nvSpPr>
        <p:spPr bwMode="auto">
          <a:xfrm>
            <a:off x="914400" y="1447800"/>
            <a:ext cx="1967205"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FFFFFF"/>
                </a:solidFill>
                <a:effectLst/>
                <a:latin typeface="Arial" pitchFamily="34" charset="0"/>
                <a:ea typeface="Times New Roman" pitchFamily="18" charset="0"/>
                <a:cs typeface="Arial" pitchFamily="34" charset="0"/>
              </a:rPr>
              <a:t>Having the announcements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FFFFFF"/>
                </a:solidFill>
                <a:effectLst/>
                <a:latin typeface="Arial" pitchFamily="34" charset="0"/>
                <a:ea typeface="Times New Roman" pitchFamily="18" charset="0"/>
                <a:cs typeface="Arial" pitchFamily="34" charset="0"/>
              </a:rPr>
              <a:t> in the beginning allows time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FFFFFF"/>
                </a:solidFill>
                <a:effectLst/>
                <a:latin typeface="Arial" pitchFamily="34" charset="0"/>
                <a:ea typeface="Times New Roman" pitchFamily="18" charset="0"/>
                <a:cs typeface="Arial" pitchFamily="34" charset="0"/>
              </a:rPr>
              <a:t> for the late children to arrive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FFFFFF"/>
                </a:solidFill>
                <a:effectLst/>
                <a:latin typeface="Arial" pitchFamily="34" charset="0"/>
                <a:ea typeface="Times New Roman" pitchFamily="18" charset="0"/>
                <a:cs typeface="Arial" pitchFamily="34" charset="0"/>
              </a:rPr>
              <a:t> before Bible time.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89" name="Rectangle 17"/>
          <p:cNvSpPr>
            <a:spLocks noChangeArrowheads="1"/>
          </p:cNvSpPr>
          <p:nvPr/>
        </p:nvSpPr>
        <p:spPr bwMode="auto">
          <a:xfrm>
            <a:off x="685800" y="3352800"/>
            <a:ext cx="216597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FFFF"/>
                </a:solidFill>
                <a:effectLst/>
                <a:latin typeface="Arial" pitchFamily="34" charset="0"/>
                <a:ea typeface="Times New Roman" pitchFamily="18" charset="0"/>
                <a:cs typeface="Arial" pitchFamily="34" charset="0"/>
              </a:rPr>
              <a:t>Offering is an opportunity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FFFF"/>
                </a:solidFill>
                <a:effectLst/>
                <a:latin typeface="Arial" pitchFamily="34" charset="0"/>
                <a:ea typeface="Times New Roman" pitchFamily="18" charset="0"/>
                <a:cs typeface="Arial" pitchFamily="34" charset="0"/>
              </a:rPr>
              <a:t>to for the children to practice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FFFF"/>
                </a:solidFill>
                <a:effectLst/>
                <a:latin typeface="Arial" pitchFamily="34" charset="0"/>
                <a:ea typeface="Times New Roman" pitchFamily="18" charset="0"/>
                <a:cs typeface="Arial" pitchFamily="34" charset="0"/>
              </a:rPr>
              <a:t>their giving and serving.</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90" name="Rectangle 18"/>
          <p:cNvSpPr>
            <a:spLocks noChangeArrowheads="1"/>
          </p:cNvSpPr>
          <p:nvPr/>
        </p:nvSpPr>
        <p:spPr bwMode="auto">
          <a:xfrm>
            <a:off x="1143000" y="5181600"/>
            <a:ext cx="2060179"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FFFFFF"/>
                </a:solidFill>
                <a:effectLst/>
                <a:latin typeface="Arial" pitchFamily="34" charset="0"/>
                <a:ea typeface="Times New Roman" pitchFamily="18" charset="0"/>
                <a:cs typeface="Arial" pitchFamily="34" charset="0"/>
              </a:rPr>
              <a:t>Teacher should acknowledge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FFFFFF"/>
                </a:solidFill>
                <a:effectLst/>
                <a:latin typeface="Arial" pitchFamily="34" charset="0"/>
                <a:ea typeface="Times New Roman" pitchFamily="18" charset="0"/>
                <a:cs typeface="Arial" pitchFamily="34" charset="0"/>
              </a:rPr>
              <a:t>his or her dependence 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FFFFFF"/>
                </a:solidFill>
                <a:effectLst/>
                <a:latin typeface="Arial" pitchFamily="34" charset="0"/>
                <a:ea typeface="Times New Roman" pitchFamily="18" charset="0"/>
                <a:cs typeface="Arial" pitchFamily="34" charset="0"/>
              </a:rPr>
              <a:t>The Lord as she teaches the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FFFFFF"/>
                </a:solidFill>
                <a:effectLst/>
                <a:latin typeface="Arial" pitchFamily="34" charset="0"/>
                <a:ea typeface="Times New Roman" pitchFamily="18" charset="0"/>
                <a:cs typeface="Arial" pitchFamily="34" charset="0"/>
              </a:rPr>
              <a:t>children</a:t>
            </a:r>
            <a:r>
              <a:rPr kumimoji="0" 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spel_hand_438x600.jpg"/>
          <p:cNvPicPr/>
          <p:nvPr/>
        </p:nvPicPr>
        <p:blipFill>
          <a:blip r:embed="rId2" cstate="print"/>
          <a:stretch>
            <a:fillRect/>
          </a:stretch>
        </p:blipFill>
        <p:spPr>
          <a:xfrm>
            <a:off x="2133600" y="457200"/>
            <a:ext cx="4959373" cy="59237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22" name="Text Box 2"/>
          <p:cNvSpPr txBox="1">
            <a:spLocks noChangeArrowheads="1"/>
          </p:cNvSpPr>
          <p:nvPr/>
        </p:nvSpPr>
        <p:spPr bwMode="auto">
          <a:xfrm>
            <a:off x="482623" y="4876800"/>
            <a:ext cx="2562225" cy="714375"/>
          </a:xfrm>
          <a:prstGeom prst="rect">
            <a:avLst/>
          </a:prstGeom>
          <a:gradFill rotWithShape="0">
            <a:gsLst>
              <a:gs pos="0">
                <a:srgbClr val="7C9FCF"/>
              </a:gs>
              <a:gs pos="50000">
                <a:srgbClr val="D3DFEF"/>
              </a:gs>
              <a:gs pos="100000">
                <a:srgbClr val="7C9FCF"/>
              </a:gs>
            </a:gsLst>
            <a:lin ang="18900000" scaled="1"/>
          </a:gradFill>
          <a:ln w="12700">
            <a:solidFill>
              <a:srgbClr val="7C9FCF"/>
            </a:solidFill>
            <a:miter lim="800000"/>
            <a:headEnd/>
            <a:tailEnd/>
          </a:ln>
          <a:effectLst>
            <a:outerShdw dist="28398" dir="3806097" algn="ctr" rotWithShape="0">
              <a:srgbClr val="1C314D">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John 3:16 “For God so loved the world, that He gave His only begotten Son, that whosoever believeth in Him should not perish, but have everlasting life.”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723" name="Text Box 3"/>
          <p:cNvSpPr txBox="1">
            <a:spLocks noChangeArrowheads="1"/>
          </p:cNvSpPr>
          <p:nvPr/>
        </p:nvSpPr>
        <p:spPr bwMode="auto">
          <a:xfrm>
            <a:off x="6248400" y="4876800"/>
            <a:ext cx="2495550" cy="762000"/>
          </a:xfrm>
          <a:prstGeom prst="rect">
            <a:avLst/>
          </a:prstGeom>
          <a:gradFill rotWithShape="0">
            <a:gsLst>
              <a:gs pos="0">
                <a:srgbClr val="7C9FCF"/>
              </a:gs>
              <a:gs pos="50000">
                <a:srgbClr val="D3DFEF"/>
              </a:gs>
              <a:gs pos="100000">
                <a:srgbClr val="7C9FCF"/>
              </a:gs>
            </a:gsLst>
            <a:lin ang="18900000" scaled="1"/>
          </a:gradFill>
          <a:ln w="12700">
            <a:solidFill>
              <a:srgbClr val="7C9FCF"/>
            </a:solidFill>
            <a:miter lim="800000"/>
            <a:headEnd/>
            <a:tailEnd/>
          </a:ln>
          <a:effectLst>
            <a:outerShdw dist="28398" dir="3806097" algn="ctr" rotWithShape="0">
              <a:srgbClr val="1C314D">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a:ln>
                  <a:noFill/>
                </a:ln>
                <a:solidFill>
                  <a:schemeClr val="tx1"/>
                </a:solidFill>
                <a:effectLst/>
                <a:latin typeface="Calibri" pitchFamily="34" charset="0"/>
                <a:cs typeface="Arial" pitchFamily="34" charset="0"/>
              </a:rPr>
              <a:t>John 3:17  For God sent not His Son into the world to condemn the world; but that the world through Him might be saved.”</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Questions-</a:t>
            </a:r>
            <a:r>
              <a:rPr lang="en-US" dirty="0" err="1"/>
              <a:t>preguntas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4850" y="2057400"/>
            <a:ext cx="5346700" cy="32607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5716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686800" cy="838200"/>
          </a:xfrm>
        </p:spPr>
        <p:txBody>
          <a:bodyPr>
            <a:noAutofit/>
          </a:bodyPr>
          <a:lstStyle/>
          <a:p>
            <a:r>
              <a:rPr lang="en-US" sz="2400" dirty="0"/>
              <a:t>Bible teaching is a work of the spirit</a:t>
            </a:r>
            <a:br>
              <a:rPr lang="en-US" sz="2400" dirty="0"/>
            </a:br>
            <a:r>
              <a:rPr lang="en-US" sz="2400" dirty="0"/>
              <a:t>which requires the teacher to be filled with the spirit.</a:t>
            </a:r>
            <a:br>
              <a:rPr lang="en-US" sz="2400" dirty="0"/>
            </a:br>
            <a:br>
              <a:rPr lang="en-US" sz="2400" dirty="0"/>
            </a:br>
            <a:r>
              <a:rPr lang="es-ES" sz="2400" dirty="0">
                <a:solidFill>
                  <a:srgbClr val="FF0000"/>
                </a:solidFill>
              </a:rPr>
              <a:t>Enseñanza de la Biblia es una obra del espíritu</a:t>
            </a:r>
            <a:br>
              <a:rPr lang="es-ES" sz="2400" dirty="0">
                <a:solidFill>
                  <a:srgbClr val="FF0000"/>
                </a:solidFill>
              </a:rPr>
            </a:br>
            <a:r>
              <a:rPr lang="es-ES" sz="2400" dirty="0">
                <a:solidFill>
                  <a:srgbClr val="FF0000"/>
                </a:solidFill>
              </a:rPr>
              <a:t>que requiere el profesor ser lleno del espíritu.</a:t>
            </a:r>
            <a:endParaRPr lang="en-US" sz="2400"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4578" y="3048000"/>
            <a:ext cx="3733800" cy="2290064"/>
          </a:xfrm>
          <a:prstGeom prst="rect">
            <a:avLst/>
          </a:prstGeom>
        </p:spPr>
      </p:pic>
      <p:pic>
        <p:nvPicPr>
          <p:cNvPr id="6" name="Picture 5"/>
          <p:cNvPicPr>
            <a:picLocks noChangeAspect="1"/>
          </p:cNvPicPr>
          <p:nvPr/>
        </p:nvPicPr>
        <p:blipFill>
          <a:blip r:embed="rId3"/>
          <a:stretch>
            <a:fillRect/>
          </a:stretch>
        </p:blipFill>
        <p:spPr>
          <a:xfrm>
            <a:off x="457200" y="3124200"/>
            <a:ext cx="3686287" cy="3048000"/>
          </a:xfrm>
          <a:prstGeom prst="rect">
            <a:avLst/>
          </a:prstGeom>
        </p:spPr>
      </p:pic>
      <p:sp>
        <p:nvSpPr>
          <p:cNvPr id="7" name="TextBox 6"/>
          <p:cNvSpPr txBox="1"/>
          <p:nvPr/>
        </p:nvSpPr>
        <p:spPr>
          <a:xfrm>
            <a:off x="4143487" y="5248870"/>
            <a:ext cx="4924313" cy="1477328"/>
          </a:xfrm>
          <a:prstGeom prst="rect">
            <a:avLst/>
          </a:prstGeom>
          <a:noFill/>
        </p:spPr>
        <p:txBody>
          <a:bodyPr wrap="square" rtlCol="0">
            <a:spAutoFit/>
          </a:bodyPr>
          <a:lstStyle/>
          <a:p>
            <a:r>
              <a:rPr lang="en-US" dirty="0"/>
              <a:t>                  Ephesians 5:18 </a:t>
            </a:r>
          </a:p>
          <a:p>
            <a:r>
              <a:rPr lang="en-US" i="1" dirty="0"/>
              <a:t>And be not drunk with wine, wherein is excess; but be filled with The Spirit;</a:t>
            </a:r>
          </a:p>
          <a:p>
            <a:r>
              <a:rPr lang="es-ES" dirty="0">
                <a:solidFill>
                  <a:srgbClr val="FF0000"/>
                </a:solidFill>
              </a:rPr>
              <a:t>Efesios 5:18 </a:t>
            </a:r>
            <a:r>
              <a:rPr lang="es-ES" i="1" dirty="0">
                <a:solidFill>
                  <a:srgbClr val="FF0000"/>
                </a:solidFill>
              </a:rPr>
              <a:t>Y no os embriaguéis de vino, en lo cual hay disolución; mas sed llenos de Espíritu;</a:t>
            </a:r>
            <a:endParaRPr lang="en-US" i="1" dirty="0">
              <a:solidFill>
                <a:srgbClr val="FF0000"/>
              </a:solidFill>
            </a:endParaRPr>
          </a:p>
        </p:txBody>
      </p:sp>
    </p:spTree>
    <p:extLst>
      <p:ext uri="{BB962C8B-B14F-4D97-AF65-F5344CB8AC3E}">
        <p14:creationId xmlns:p14="http://schemas.microsoft.com/office/powerpoint/2010/main" val="901167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reader_12610.jpg"/>
          <p:cNvPicPr/>
          <p:nvPr/>
        </p:nvPicPr>
        <p:blipFill>
          <a:blip r:embed="rId2" cstate="print"/>
          <a:stretch>
            <a:fillRect/>
          </a:stretch>
        </p:blipFill>
        <p:spPr>
          <a:xfrm>
            <a:off x="990600" y="762000"/>
            <a:ext cx="7334250" cy="5100637"/>
          </a:xfrm>
          <a:prstGeom prst="rect">
            <a:avLst/>
          </a:prstGeom>
          <a:ln w="88900" cap="sq" cmpd="thickThin">
            <a:solidFill>
              <a:srgbClr val="000000"/>
            </a:solidFill>
            <a:prstDash val="solid"/>
            <a:miter lim="800000"/>
          </a:ln>
          <a:effectLst>
            <a:innerShdw blurRad="76200">
              <a:srgbClr val="000000"/>
            </a:innerShdw>
          </a:effectLst>
        </p:spPr>
      </p:pic>
      <p:sp>
        <p:nvSpPr>
          <p:cNvPr id="3073" name="Text Box 1"/>
          <p:cNvSpPr txBox="1">
            <a:spLocks noChangeArrowheads="1"/>
          </p:cNvSpPr>
          <p:nvPr/>
        </p:nvSpPr>
        <p:spPr bwMode="auto">
          <a:xfrm>
            <a:off x="1981200" y="4038600"/>
            <a:ext cx="5562600" cy="1562100"/>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a:ln>
                  <a:noFill/>
                </a:ln>
                <a:solidFill>
                  <a:schemeClr val="tx1"/>
                </a:solidFill>
                <a:effectLst/>
                <a:latin typeface="Kristen ITC" pitchFamily="66"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lang="en-US" dirty="0">
                <a:latin typeface="Kristen ITC" pitchFamily="66" charset="0"/>
                <a:cs typeface="Arial" pitchFamily="34" charset="0"/>
              </a:rPr>
              <a:t>  </a:t>
            </a:r>
            <a:r>
              <a:rPr kumimoji="0" lang="en-US" b="0" i="0" u="none" strike="noStrike" cap="none" normalizeH="0" baseline="0" dirty="0">
                <a:ln>
                  <a:noFill/>
                </a:ln>
                <a:solidFill>
                  <a:schemeClr val="tx1"/>
                </a:solidFill>
                <a:effectLst/>
                <a:latin typeface="Kristen ITC" pitchFamily="66" charset="0"/>
                <a:cs typeface="Arial" pitchFamily="34" charset="0"/>
              </a:rPr>
              <a:t>Daily time with </a:t>
            </a:r>
            <a:r>
              <a:rPr kumimoji="0" lang="en-US" b="0" i="0" u="none" strike="noStrike" cap="none" normalizeH="0" baseline="0" dirty="0" err="1">
                <a:ln>
                  <a:noFill/>
                </a:ln>
                <a:solidFill>
                  <a:schemeClr val="tx1"/>
                </a:solidFill>
                <a:effectLst/>
                <a:latin typeface="Kristen ITC" pitchFamily="66" charset="0"/>
                <a:cs typeface="Arial" pitchFamily="34" charset="0"/>
              </a:rPr>
              <a:t>God..Don’t</a:t>
            </a:r>
            <a:r>
              <a:rPr kumimoji="0" lang="en-US" b="0" i="0" u="none" strike="noStrike" cap="none" normalizeH="0" baseline="0" dirty="0">
                <a:ln>
                  <a:noFill/>
                </a:ln>
                <a:solidFill>
                  <a:schemeClr val="tx1"/>
                </a:solidFill>
                <a:effectLst/>
                <a:latin typeface="Kristen ITC" pitchFamily="66" charset="0"/>
                <a:cs typeface="Arial" pitchFamily="34" charset="0"/>
              </a:rPr>
              <a:t> teach without it!</a:t>
            </a:r>
            <a:endParaRPr lang="en-US" sz="800" dirty="0">
              <a:latin typeface="Kristen ITC" pitchFamily="66" charset="0"/>
              <a:cs typeface="Arial" pitchFamily="34" charset="0"/>
            </a:endParaRPr>
          </a:p>
          <a:p>
            <a:pPr lvl="0" fontAlgn="base">
              <a:spcBef>
                <a:spcPct val="0"/>
              </a:spcBef>
              <a:spcAft>
                <a:spcPts val="1000"/>
              </a:spcAft>
            </a:pPr>
            <a:r>
              <a:rPr lang="es-ES" dirty="0">
                <a:latin typeface="Arial" pitchFamily="34" charset="0"/>
                <a:cs typeface="Arial" pitchFamily="34" charset="0"/>
              </a:rPr>
              <a:t>      </a:t>
            </a:r>
            <a:r>
              <a:rPr lang="es-ES" dirty="0">
                <a:solidFill>
                  <a:srgbClr val="FF0000"/>
                </a:solidFill>
                <a:latin typeface="Arial" pitchFamily="34" charset="0"/>
                <a:cs typeface="Arial" pitchFamily="34" charset="0"/>
              </a:rPr>
              <a:t>Tiempo diario con Dios...¡No enseñar sin él!</a:t>
            </a:r>
            <a:endParaRPr kumimoji="0" lang="en-US" b="0" i="0" u="none" strike="noStrike" cap="none" normalizeH="0" baseline="0" dirty="0">
              <a:ln>
                <a:noFill/>
              </a:ln>
              <a:solidFill>
                <a:srgbClr val="FF0000"/>
              </a:solidFill>
              <a:effectLst/>
              <a:latin typeface="Arial" pitchFamily="34" charset="0"/>
              <a:cs typeface="Arial" pitchFamily="34" charset="0"/>
            </a:endParaRPr>
          </a:p>
        </p:txBody>
      </p:sp>
      <p:sp>
        <p:nvSpPr>
          <p:cNvPr id="3074" name="Text Box 2"/>
          <p:cNvSpPr txBox="1">
            <a:spLocks noChangeArrowheads="1"/>
          </p:cNvSpPr>
          <p:nvPr/>
        </p:nvSpPr>
        <p:spPr bwMode="auto">
          <a:xfrm>
            <a:off x="1447800" y="6096000"/>
            <a:ext cx="6629400" cy="533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                    The people God uses to change the world are the people that the world cannot change!</a:t>
            </a:r>
          </a:p>
          <a:p>
            <a:pPr lvl="0" fontAlgn="base">
              <a:spcBef>
                <a:spcPct val="0"/>
              </a:spcBef>
              <a:spcAft>
                <a:spcPts val="1000"/>
              </a:spcAft>
            </a:pPr>
            <a:r>
              <a:rPr lang="es-ES" sz="1100" dirty="0">
                <a:solidFill>
                  <a:srgbClr val="FF0000"/>
                </a:solidFill>
                <a:latin typeface="Arial" pitchFamily="34" charset="0"/>
                <a:cs typeface="Arial" pitchFamily="34" charset="0"/>
              </a:rPr>
              <a:t> Las personas que Dios usa para cambiar el mundo son las personas que el mundo no puede cambiar!</a:t>
            </a:r>
            <a:endParaRPr kumimoji="0" lang="en-US" sz="1100" b="0" i="0" u="none" strike="noStrike" cap="none" normalizeH="0" baseline="0" dirty="0">
              <a:ln>
                <a:noFill/>
              </a:ln>
              <a:solidFill>
                <a:srgbClr val="FF0000"/>
              </a:solidFill>
              <a:effectLst/>
              <a:latin typeface="Calibri"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15400" cy="838200"/>
          </a:xfrm>
        </p:spPr>
        <p:txBody>
          <a:bodyPr>
            <a:normAutofit fontScale="90000"/>
          </a:bodyPr>
          <a:lstStyle/>
          <a:p>
            <a:r>
              <a:rPr lang="en-US" sz="2000" dirty="0"/>
              <a:t>Pray for God to work in the hearts of your students. Mention their names.</a:t>
            </a:r>
            <a:br>
              <a:rPr lang="en-US" sz="2000" dirty="0"/>
            </a:br>
            <a:r>
              <a:rPr lang="es-ES" sz="2000" dirty="0">
                <a:solidFill>
                  <a:srgbClr val="FF0000"/>
                </a:solidFill>
              </a:rPr>
              <a:t>Orar a Dios para trabajar en los corazones de sus estudiantes. Mencionar sus nombres</a:t>
            </a:r>
            <a:endParaRPr lang="en-US" sz="2000" dirty="0">
              <a:solidFill>
                <a:srgbClr val="FF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473200"/>
            <a:ext cx="7848600" cy="4318000"/>
          </a:xfrm>
        </p:spPr>
      </p:pic>
      <p:sp>
        <p:nvSpPr>
          <p:cNvPr id="6" name="Rectangle 5"/>
          <p:cNvSpPr/>
          <p:nvPr/>
        </p:nvSpPr>
        <p:spPr>
          <a:xfrm>
            <a:off x="1600200" y="1898808"/>
            <a:ext cx="4572000" cy="1477328"/>
          </a:xfrm>
          <a:prstGeom prst="rect">
            <a:avLst/>
          </a:prstGeom>
        </p:spPr>
        <p:txBody>
          <a:bodyPr>
            <a:spAutoFit/>
          </a:bodyPr>
          <a:lstStyle/>
          <a:p>
            <a:r>
              <a:rPr lang="en-US" dirty="0">
                <a:solidFill>
                  <a:schemeClr val="bg1">
                    <a:lumMod val="95000"/>
                  </a:schemeClr>
                </a:solidFill>
              </a:rPr>
              <a:t>                            James 5:16 </a:t>
            </a:r>
          </a:p>
          <a:p>
            <a:r>
              <a:rPr lang="en-US" i="1" dirty="0">
                <a:solidFill>
                  <a:schemeClr val="bg1">
                    <a:lumMod val="95000"/>
                  </a:schemeClr>
                </a:solidFill>
              </a:rPr>
              <a:t>Confess your faults one to another, and pray one for another, that ye may be healed. The effectual fervent prayer of a </a:t>
            </a:r>
            <a:r>
              <a:rPr lang="en-US" i="1" dirty="0">
                <a:solidFill>
                  <a:schemeClr val="bg2">
                    <a:lumMod val="75000"/>
                  </a:schemeClr>
                </a:solidFill>
              </a:rPr>
              <a:t>righteous man </a:t>
            </a:r>
            <a:r>
              <a:rPr lang="en-US" i="1" dirty="0" err="1">
                <a:solidFill>
                  <a:schemeClr val="bg1">
                    <a:lumMod val="95000"/>
                  </a:schemeClr>
                </a:solidFill>
              </a:rPr>
              <a:t>availeth</a:t>
            </a:r>
            <a:r>
              <a:rPr lang="en-US" i="1" dirty="0">
                <a:solidFill>
                  <a:schemeClr val="bg1">
                    <a:lumMod val="95000"/>
                  </a:schemeClr>
                </a:solidFill>
              </a:rPr>
              <a:t> much.</a:t>
            </a:r>
          </a:p>
        </p:txBody>
      </p:sp>
      <p:cxnSp>
        <p:nvCxnSpPr>
          <p:cNvPr id="8" name="Straight Arrow Connector 7"/>
          <p:cNvCxnSpPr>
            <a:cxnSpLocks/>
          </p:cNvCxnSpPr>
          <p:nvPr/>
        </p:nvCxnSpPr>
        <p:spPr>
          <a:xfrm>
            <a:off x="4953000" y="3048000"/>
            <a:ext cx="0" cy="167640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10" name="TextBox 9"/>
          <p:cNvSpPr txBox="1"/>
          <p:nvPr/>
        </p:nvSpPr>
        <p:spPr>
          <a:xfrm>
            <a:off x="3481539" y="4749800"/>
            <a:ext cx="2942922" cy="369332"/>
          </a:xfrm>
          <a:prstGeom prst="rect">
            <a:avLst/>
          </a:prstGeom>
          <a:noFill/>
        </p:spPr>
        <p:txBody>
          <a:bodyPr wrap="none" rtlCol="0">
            <a:spAutoFit/>
          </a:bodyPr>
          <a:lstStyle/>
          <a:p>
            <a:r>
              <a:rPr lang="en-US" dirty="0">
                <a:solidFill>
                  <a:schemeClr val="bg2">
                    <a:lumMod val="75000"/>
                  </a:schemeClr>
                </a:solidFill>
              </a:rPr>
              <a:t>Person who is right with God</a:t>
            </a:r>
          </a:p>
        </p:txBody>
      </p:sp>
      <p:sp>
        <p:nvSpPr>
          <p:cNvPr id="11" name="TextBox 10"/>
          <p:cNvSpPr txBox="1"/>
          <p:nvPr/>
        </p:nvSpPr>
        <p:spPr>
          <a:xfrm>
            <a:off x="76200" y="5791006"/>
            <a:ext cx="8805872" cy="954107"/>
          </a:xfrm>
          <a:prstGeom prst="rect">
            <a:avLst/>
          </a:prstGeom>
          <a:noFill/>
        </p:spPr>
        <p:txBody>
          <a:bodyPr wrap="none" rtlCol="0">
            <a:spAutoFit/>
          </a:bodyPr>
          <a:lstStyle/>
          <a:p>
            <a:r>
              <a:rPr lang="en-US" sz="1400" dirty="0"/>
              <a:t>If we would confess our faults to one another and pray instead of pretending everything is OK, there would come a </a:t>
            </a:r>
          </a:p>
          <a:p>
            <a:r>
              <a:rPr lang="en-US" sz="1400" dirty="0"/>
              <a:t>healing between brethren, in classes and churches. </a:t>
            </a:r>
          </a:p>
          <a:p>
            <a:r>
              <a:rPr lang="es-ES" sz="1400" dirty="0">
                <a:solidFill>
                  <a:srgbClr val="FF0000"/>
                </a:solidFill>
              </a:rPr>
              <a:t>Si nos confesamos nuestras faltas unos a otros y orar en lugar de fingir que todo está bien, vendría un cura entre </a:t>
            </a:r>
          </a:p>
          <a:p>
            <a:r>
              <a:rPr lang="es-ES" sz="1400" dirty="0">
                <a:solidFill>
                  <a:srgbClr val="FF0000"/>
                </a:solidFill>
              </a:rPr>
              <a:t>hermanos, en las clases y las iglesias.</a:t>
            </a:r>
            <a:endParaRPr lang="en-US" sz="1400" dirty="0">
              <a:solidFill>
                <a:srgbClr val="FF0000"/>
              </a:solidFill>
            </a:endParaRPr>
          </a:p>
        </p:txBody>
      </p:sp>
      <p:sp>
        <p:nvSpPr>
          <p:cNvPr id="4" name="Rectangle 3"/>
          <p:cNvSpPr/>
          <p:nvPr/>
        </p:nvSpPr>
        <p:spPr>
          <a:xfrm>
            <a:off x="847867" y="3339262"/>
            <a:ext cx="4572000" cy="1754326"/>
          </a:xfrm>
          <a:prstGeom prst="rect">
            <a:avLst/>
          </a:prstGeom>
        </p:spPr>
        <p:txBody>
          <a:bodyPr>
            <a:spAutoFit/>
          </a:bodyPr>
          <a:lstStyle/>
          <a:p>
            <a:r>
              <a:rPr lang="es-ES" dirty="0">
                <a:solidFill>
                  <a:srgbClr val="FF0000"/>
                </a:solidFill>
              </a:rPr>
              <a:t>Santiago 5:16 </a:t>
            </a:r>
          </a:p>
          <a:p>
            <a:r>
              <a:rPr lang="es-ES" i="1" dirty="0">
                <a:solidFill>
                  <a:srgbClr val="FF0000"/>
                </a:solidFill>
              </a:rPr>
              <a:t>Confesaos vuestras faltas unos á otros, y rogad los unos por los otros, para que </a:t>
            </a:r>
          </a:p>
          <a:p>
            <a:r>
              <a:rPr lang="es-ES" i="1" dirty="0">
                <a:solidFill>
                  <a:srgbClr val="FF0000"/>
                </a:solidFill>
              </a:rPr>
              <a:t>seáis sanos; la oración </a:t>
            </a:r>
            <a:r>
              <a:rPr lang="es-ES" i="1" dirty="0">
                <a:solidFill>
                  <a:schemeClr val="bg2">
                    <a:lumMod val="75000"/>
                  </a:schemeClr>
                </a:solidFill>
              </a:rPr>
              <a:t>del justo</a:t>
            </a:r>
            <a:r>
              <a:rPr lang="es-ES" i="1" dirty="0">
                <a:solidFill>
                  <a:srgbClr val="FF0000"/>
                </a:solidFill>
              </a:rPr>
              <a:t>, obrando eficazmente, puede </a:t>
            </a:r>
          </a:p>
          <a:p>
            <a:r>
              <a:rPr lang="es-ES" i="1" dirty="0">
                <a:solidFill>
                  <a:srgbClr val="FF0000"/>
                </a:solidFill>
              </a:rPr>
              <a:t>mucho</a:t>
            </a:r>
            <a:r>
              <a:rPr lang="es-ES" dirty="0">
                <a:solidFill>
                  <a:srgbClr val="FF0000"/>
                </a:solidFill>
              </a:rPr>
              <a:t>.</a:t>
            </a:r>
            <a:endParaRPr lang="en-US" dirty="0">
              <a:solidFill>
                <a:srgbClr val="FF0000"/>
              </a:solidFill>
            </a:endParaRPr>
          </a:p>
        </p:txBody>
      </p:sp>
      <p:cxnSp>
        <p:nvCxnSpPr>
          <p:cNvPr id="9" name="Straight Arrow Connector 8"/>
          <p:cNvCxnSpPr/>
          <p:nvPr/>
        </p:nvCxnSpPr>
        <p:spPr>
          <a:xfrm>
            <a:off x="3352800" y="4485817"/>
            <a:ext cx="0" cy="961072"/>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2" name="Rectangle 11"/>
          <p:cNvSpPr/>
          <p:nvPr/>
        </p:nvSpPr>
        <p:spPr>
          <a:xfrm>
            <a:off x="790361" y="5388473"/>
            <a:ext cx="3701206" cy="369332"/>
          </a:xfrm>
          <a:prstGeom prst="rect">
            <a:avLst/>
          </a:prstGeom>
        </p:spPr>
        <p:txBody>
          <a:bodyPr wrap="none">
            <a:spAutoFit/>
          </a:bodyPr>
          <a:lstStyle/>
          <a:p>
            <a:r>
              <a:rPr lang="es-ES" dirty="0">
                <a:solidFill>
                  <a:srgbClr val="FFC000"/>
                </a:solidFill>
              </a:rPr>
              <a:t>Una persona que está bien con Dios</a:t>
            </a:r>
            <a:endParaRPr lang="en-US" dirty="0">
              <a:solidFill>
                <a:srgbClr val="FFC000"/>
              </a:solidFill>
            </a:endParaRPr>
          </a:p>
        </p:txBody>
      </p:sp>
    </p:spTree>
    <p:extLst>
      <p:ext uri="{BB962C8B-B14F-4D97-AF65-F5344CB8AC3E}">
        <p14:creationId xmlns:p14="http://schemas.microsoft.com/office/powerpoint/2010/main" val="3455202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0" y="-740896"/>
            <a:ext cx="2640466"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3600" b="0" i="0" u="none" strike="noStrike" cap="none" normalizeH="0" baseline="0" dirty="0">
                <a:ln>
                  <a:noFill/>
                </a:ln>
                <a:solidFill>
                  <a:schemeClr val="tx1"/>
                </a:solidFill>
                <a:effectLst/>
                <a:latin typeface="Tempus Sans ITC" pitchFamily="82" charset="0"/>
                <a:ea typeface="Times New Roman" pitchFamily="18" charset="0"/>
                <a:cs typeface="Arial" pitchFamily="34" charset="0"/>
              </a:rPr>
              <a:t>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3600" b="0" i="0" u="none" strike="noStrike" cap="none" normalizeH="0" baseline="0" dirty="0">
                <a:ln>
                  <a:noFill/>
                </a:ln>
                <a:solidFill>
                  <a:schemeClr val="tx1"/>
                </a:solidFill>
                <a:effectLst/>
                <a:latin typeface="Tempus Sans ITC" pitchFamily="82" charset="0"/>
                <a:ea typeface="Times New Roman" pitchFamily="18" charset="0"/>
                <a:cs typeface="Arial" pitchFamily="34" charset="0"/>
              </a:rPr>
              <a:t>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4800" b="0" i="0" u="none" strike="noStrike" cap="none" normalizeH="0" baseline="0" dirty="0">
                <a:ln>
                  <a:noFill/>
                </a:ln>
                <a:solidFill>
                  <a:schemeClr val="tx1"/>
                </a:solidFill>
                <a:effectLst/>
                <a:latin typeface="Cataneo BT" pitchFamily="66" charset="0"/>
                <a:ea typeface="Times New Roman" pitchFamily="18" charset="0"/>
                <a:cs typeface="Arial" pitchFamily="34" charset="0"/>
              </a:rPr>
              <a:t>              </a:t>
            </a:r>
            <a:endParaRPr kumimoji="0" lang="es-MX" sz="1800" b="0" i="0" u="none" strike="noStrike" cap="none" normalizeH="0" baseline="0" dirty="0">
              <a:ln>
                <a:noFill/>
              </a:ln>
              <a:solidFill>
                <a:schemeClr val="tx1"/>
              </a:solidFill>
              <a:effectLst/>
              <a:latin typeface="Arial" pitchFamily="34" charset="0"/>
              <a:cs typeface="Arial" pitchFamily="34" charset="0"/>
            </a:endParaRPr>
          </a:p>
        </p:txBody>
      </p:sp>
      <p:pic>
        <p:nvPicPr>
          <p:cNvPr id="10" name="Picture 9" descr="childrenchurch_300.jpg"/>
          <p:cNvPicPr>
            <a:picLocks noChangeAspect="1"/>
          </p:cNvPicPr>
          <p:nvPr/>
        </p:nvPicPr>
        <p:blipFill>
          <a:blip r:embed="rId2" cstate="print"/>
          <a:stretch>
            <a:fillRect/>
          </a:stretch>
        </p:blipFill>
        <p:spPr>
          <a:xfrm rot="1035036">
            <a:off x="4006273" y="3882965"/>
            <a:ext cx="1235207" cy="1511067"/>
          </a:xfrm>
          <a:prstGeom prst="rect">
            <a:avLst/>
          </a:prstGeom>
          <a:ln w="88900" cap="sq" cmpd="thickThin">
            <a:solidFill>
              <a:srgbClr val="000000"/>
            </a:solidFill>
            <a:prstDash val="solid"/>
            <a:miter lim="800000"/>
          </a:ln>
          <a:effectLst>
            <a:innerShdw blurRad="76200">
              <a:srgbClr val="000000"/>
            </a:innerShdw>
          </a:effectLst>
        </p:spPr>
      </p:pic>
      <p:sp>
        <p:nvSpPr>
          <p:cNvPr id="2056" name="Rectangle 8"/>
          <p:cNvSpPr>
            <a:spLocks noChangeArrowheads="1"/>
          </p:cNvSpPr>
          <p:nvPr/>
        </p:nvSpPr>
        <p:spPr bwMode="auto">
          <a:xfrm>
            <a:off x="685800" y="5715000"/>
            <a:ext cx="534633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empus Sans ITC" pitchFamily="82" charset="0"/>
                <a:ea typeface="Times New Roman" pitchFamily="18" charset="0"/>
                <a:cs typeface="Arial" pitchFamily="34" charset="0"/>
              </a:rPr>
              <a:t>                        </a:t>
            </a:r>
            <a:r>
              <a:rPr kumimoji="0" lang="en-US" sz="3600" i="0" u="none" strike="noStrike" cap="none" normalizeH="0" baseline="0" dirty="0">
                <a:ln>
                  <a:noFill/>
                </a:ln>
                <a:solidFill>
                  <a:schemeClr val="tx1"/>
                </a:solidFill>
                <a:effectLst/>
                <a:latin typeface="Tempus Sans ITC" pitchFamily="82" charset="0"/>
                <a:ea typeface="Times New Roman" pitchFamily="18" charset="0"/>
                <a:cs typeface="Arial" pitchFamily="34" charset="0"/>
              </a:rPr>
              <a:t>1Cor. 15:58  </a:t>
            </a:r>
            <a:endParaRPr kumimoji="0" lang="en-US" sz="1800" i="0" u="none" strike="noStrike" cap="none" normalizeH="0" baseline="0" dirty="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51876" y="631235"/>
            <a:ext cx="91440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dirty="0">
                <a:latin typeface="Candy Buzz BTN" pitchFamily="34" charset="0"/>
              </a:rPr>
              <a:t>“Therefore, my beloved brethren, be ye </a:t>
            </a:r>
            <a:r>
              <a:rPr lang="en-US" sz="2400" dirty="0" err="1">
                <a:latin typeface="Candy Buzz BTN" pitchFamily="34" charset="0"/>
              </a:rPr>
              <a:t>stedfast</a:t>
            </a:r>
            <a:r>
              <a:rPr lang="en-US" sz="2400" dirty="0">
                <a:latin typeface="Candy Buzz BTN" pitchFamily="34" charset="0"/>
              </a:rPr>
              <a:t>, </a:t>
            </a:r>
            <a:r>
              <a:rPr lang="en-US" sz="2400" dirty="0" err="1">
                <a:latin typeface="Candy Buzz BTN" pitchFamily="34" charset="0"/>
              </a:rPr>
              <a:t>unmoveable</a:t>
            </a:r>
            <a:r>
              <a:rPr lang="en-US" sz="2400" dirty="0">
                <a:latin typeface="Candy Buzz BTN" pitchFamily="34" charset="0"/>
              </a:rPr>
              <a:t>,  always abounding in the work of The Lord, forasmuch as ye know that your labor is not in vain in The Lord.”  </a:t>
            </a:r>
          </a:p>
          <a:p>
            <a:pPr fontAlgn="base">
              <a:spcBef>
                <a:spcPct val="0"/>
              </a:spcBef>
              <a:spcAft>
                <a:spcPct val="0"/>
              </a:spcAft>
            </a:pPr>
            <a:endParaRPr lang="en-US" sz="2400" dirty="0">
              <a:latin typeface="Candy Buzz BTN" pitchFamily="34" charset="0"/>
            </a:endParaRPr>
          </a:p>
          <a:p>
            <a:pPr fontAlgn="base">
              <a:spcBef>
                <a:spcPct val="0"/>
              </a:spcBef>
              <a:spcAft>
                <a:spcPct val="0"/>
              </a:spcAft>
            </a:pPr>
            <a:endParaRPr lang="es-ES" sz="2400" dirty="0">
              <a:latin typeface="Candy Buzz BTN" pitchFamily="34" charset="0"/>
            </a:endParaRPr>
          </a:p>
          <a:p>
            <a:pPr fontAlgn="base">
              <a:spcBef>
                <a:spcPct val="0"/>
              </a:spcBef>
              <a:spcAft>
                <a:spcPct val="0"/>
              </a:spcAft>
            </a:pPr>
            <a:r>
              <a:rPr lang="es-ES" sz="2400" dirty="0">
                <a:latin typeface="Candy Buzz BTN" pitchFamily="34" charset="0"/>
              </a:rPr>
              <a:t>“Así que, hermanos míos amados, estad firmes y constantes, creciendo en la obra del Señor siempre, sabiendo que vuestro trabajo en el Señor no es vano.”</a:t>
            </a:r>
            <a:r>
              <a:rPr lang="en-US" sz="2400" dirty="0">
                <a:latin typeface="Candy Buzz BTN"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4000" b="1" i="0" u="none" strike="noStrike" cap="none" normalizeH="0" baseline="0" dirty="0">
              <a:ln>
                <a:noFill/>
              </a:ln>
              <a:solidFill>
                <a:schemeClr val="tx1"/>
              </a:solidFill>
              <a:effectLst/>
              <a:latin typeface="Candy Buzz BTN"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WordArt 1"/>
          <p:cNvSpPr>
            <a:spLocks noChangeArrowheads="1" noChangeShapeType="1" noTextEdit="1"/>
          </p:cNvSpPr>
          <p:nvPr/>
        </p:nvSpPr>
        <p:spPr bwMode="auto">
          <a:xfrm>
            <a:off x="1595437" y="161925"/>
            <a:ext cx="5972175" cy="981075"/>
          </a:xfrm>
          <a:prstGeom prst="rect">
            <a:avLst/>
          </a:prstGeom>
        </p:spPr>
        <p:txBody>
          <a:bodyPr wrap="none" fromWordArt="1">
            <a:prstTxWarp prst="textSlantUp">
              <a:avLst>
                <a:gd name="adj" fmla="val 55556"/>
              </a:avLst>
            </a:prstTxWarp>
          </a:bodyPr>
          <a:lstStyle/>
          <a:p>
            <a:pPr algn="ctr" rtl="0"/>
            <a:r>
              <a:rPr lang="en-US" sz="2000" kern="10" dirty="0">
                <a:ln w="9525">
                  <a:solidFill>
                    <a:srgbClr val="000000"/>
                  </a:solidFill>
                  <a:round/>
                  <a:headEnd/>
                  <a:tailEnd/>
                </a:ln>
                <a:solidFill>
                  <a:srgbClr val="000000"/>
                </a:solidFill>
                <a:latin typeface="Arial Black"/>
              </a:rPr>
              <a:t>Window of opportunity!</a:t>
            </a:r>
            <a:endParaRPr lang="en-US" sz="2000" kern="10" spc="0" dirty="0">
              <a:ln w="9525">
                <a:solidFill>
                  <a:srgbClr val="000000"/>
                </a:solidFill>
                <a:round/>
                <a:headEnd/>
                <a:tailEnd/>
              </a:ln>
              <a:solidFill>
                <a:srgbClr val="000000"/>
              </a:solidFill>
              <a:effectLst/>
              <a:latin typeface="Arial Black"/>
            </a:endParaRPr>
          </a:p>
        </p:txBody>
      </p:sp>
      <p:sp>
        <p:nvSpPr>
          <p:cNvPr id="9218" name="Text Box 2"/>
          <p:cNvSpPr txBox="1">
            <a:spLocks noChangeArrowheads="1"/>
          </p:cNvSpPr>
          <p:nvPr/>
        </p:nvSpPr>
        <p:spPr bwMode="auto">
          <a:xfrm>
            <a:off x="228600" y="1524000"/>
            <a:ext cx="1828800" cy="1219200"/>
          </a:xfrm>
          <a:prstGeom prst="rect">
            <a:avLst/>
          </a:prstGeom>
          <a:solidFill>
            <a:srgbClr val="FFFF66"/>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R="47625" lvl="0" fontAlgn="base">
              <a:spcBef>
                <a:spcPct val="0"/>
              </a:spcBef>
              <a:spcAft>
                <a:spcPts val="1000"/>
              </a:spcAft>
            </a:pPr>
            <a:r>
              <a:rPr lang="es-ES" sz="1100" i="1" dirty="0">
                <a:latin typeface="Cambria" pitchFamily="18" charset="0"/>
                <a:cs typeface="Arial" pitchFamily="34" charset="0"/>
              </a:rPr>
              <a:t>I</a:t>
            </a:r>
            <a:r>
              <a:rPr kumimoji="0" lang="es-ES" sz="1100" b="0" i="1" u="none" strike="noStrike" cap="none" normalizeH="0" baseline="0" dirty="0">
                <a:ln>
                  <a:noFill/>
                </a:ln>
                <a:solidFill>
                  <a:schemeClr val="tx1"/>
                </a:solidFill>
                <a:effectLst/>
                <a:latin typeface="Cambria" pitchFamily="18" charset="0"/>
                <a:cs typeface="Arial" pitchFamily="34" charset="0"/>
              </a:rPr>
              <a:t>n April 1855 D.L. </a:t>
            </a:r>
            <a:r>
              <a:rPr kumimoji="0" lang="es-ES" sz="1100" b="0" i="1" u="none" strike="noStrike" cap="none" normalizeH="0" baseline="0" dirty="0" err="1">
                <a:ln>
                  <a:noFill/>
                </a:ln>
                <a:solidFill>
                  <a:schemeClr val="tx1"/>
                </a:solidFill>
                <a:effectLst/>
                <a:latin typeface="Cambria" pitchFamily="18" charset="0"/>
                <a:cs typeface="Arial" pitchFamily="34" charset="0"/>
              </a:rPr>
              <a:t>Moody</a:t>
            </a:r>
            <a:r>
              <a:rPr kumimoji="0" lang="es-ES" sz="1100" b="0" i="1" u="none" strike="noStrike" cap="none" normalizeH="0" baseline="0" dirty="0">
                <a:ln>
                  <a:noFill/>
                </a:ln>
                <a:solidFill>
                  <a:schemeClr val="tx1"/>
                </a:solidFill>
                <a:effectLst/>
                <a:latin typeface="Cambria" pitchFamily="18" charset="0"/>
                <a:cs typeface="Arial" pitchFamily="34" charset="0"/>
              </a:rPr>
              <a:t> </a:t>
            </a:r>
            <a:r>
              <a:rPr kumimoji="0" lang="es-ES" sz="1100" b="0" i="1" u="none" strike="noStrike" cap="none" normalizeH="0" baseline="0" dirty="0" err="1">
                <a:ln>
                  <a:noFill/>
                </a:ln>
                <a:solidFill>
                  <a:schemeClr val="tx1"/>
                </a:solidFill>
                <a:effectLst/>
                <a:latin typeface="Cambria" pitchFamily="18" charset="0"/>
                <a:cs typeface="Arial" pitchFamily="34" charset="0"/>
              </a:rPr>
              <a:t>was</a:t>
            </a:r>
            <a:r>
              <a:rPr kumimoji="0" lang="es-ES" sz="1100" b="0" i="1" u="none" strike="noStrike" cap="none" normalizeH="0" dirty="0">
                <a:ln>
                  <a:noFill/>
                </a:ln>
                <a:solidFill>
                  <a:schemeClr val="tx1"/>
                </a:solidFill>
                <a:effectLst/>
                <a:latin typeface="Cambria" pitchFamily="18" charset="0"/>
                <a:cs typeface="Arial" pitchFamily="34" charset="0"/>
              </a:rPr>
              <a:t> </a:t>
            </a:r>
            <a:r>
              <a:rPr kumimoji="0" lang="es-ES" sz="1100" b="0" i="1" u="none" strike="noStrike" cap="none" normalizeH="0" dirty="0" err="1">
                <a:ln>
                  <a:noFill/>
                </a:ln>
                <a:solidFill>
                  <a:schemeClr val="tx1"/>
                </a:solidFill>
                <a:effectLst/>
                <a:latin typeface="Cambria" pitchFamily="18" charset="0"/>
                <a:cs typeface="Arial" pitchFamily="34" charset="0"/>
              </a:rPr>
              <a:t>saved</a:t>
            </a:r>
            <a:r>
              <a:rPr kumimoji="0" lang="es-ES" sz="1100" b="0" i="1" u="none" strike="noStrike" cap="none" normalizeH="0" dirty="0">
                <a:ln>
                  <a:noFill/>
                </a:ln>
                <a:solidFill>
                  <a:schemeClr val="tx1"/>
                </a:solidFill>
                <a:effectLst/>
                <a:latin typeface="Cambria" pitchFamily="18" charset="0"/>
                <a:cs typeface="Arial" pitchFamily="34" charset="0"/>
              </a:rPr>
              <a:t> </a:t>
            </a:r>
            <a:r>
              <a:rPr kumimoji="0" lang="es-ES" sz="1100" b="0" i="1" u="none" strike="noStrike" cap="none" normalizeH="0" dirty="0" err="1">
                <a:ln>
                  <a:noFill/>
                </a:ln>
                <a:solidFill>
                  <a:schemeClr val="tx1"/>
                </a:solidFill>
                <a:effectLst/>
                <a:latin typeface="Cambria" pitchFamily="18" charset="0"/>
                <a:cs typeface="Arial" pitchFamily="34" charset="0"/>
              </a:rPr>
              <a:t>when</a:t>
            </a:r>
            <a:r>
              <a:rPr kumimoji="0" lang="es-ES" sz="1100" b="0" i="1" u="none" strike="noStrike" cap="none" normalizeH="0" dirty="0">
                <a:ln>
                  <a:noFill/>
                </a:ln>
                <a:solidFill>
                  <a:schemeClr val="tx1"/>
                </a:solidFill>
                <a:effectLst/>
                <a:latin typeface="Cambria" pitchFamily="18" charset="0"/>
                <a:cs typeface="Arial" pitchFamily="34" charset="0"/>
              </a:rPr>
              <a:t> </a:t>
            </a:r>
            <a:r>
              <a:rPr kumimoji="0" lang="es-ES" sz="1100" b="0" i="1" u="none" strike="noStrike" cap="none" normalizeH="0" dirty="0" err="1">
                <a:ln>
                  <a:noFill/>
                </a:ln>
                <a:solidFill>
                  <a:schemeClr val="tx1"/>
                </a:solidFill>
                <a:effectLst/>
                <a:latin typeface="Cambria" pitchFamily="18" charset="0"/>
                <a:cs typeface="Arial" pitchFamily="34" charset="0"/>
              </a:rPr>
              <a:t>his</a:t>
            </a:r>
            <a:r>
              <a:rPr kumimoji="0" lang="es-ES" sz="1100" b="0" i="1" u="none" strike="noStrike" cap="none" normalizeH="0" dirty="0">
                <a:ln>
                  <a:noFill/>
                </a:ln>
                <a:solidFill>
                  <a:schemeClr val="tx1"/>
                </a:solidFill>
                <a:effectLst/>
                <a:latin typeface="Cambria" pitchFamily="18" charset="0"/>
                <a:cs typeface="Arial" pitchFamily="34" charset="0"/>
              </a:rPr>
              <a:t> </a:t>
            </a:r>
            <a:r>
              <a:rPr kumimoji="0" lang="es-ES" sz="1100" b="0" i="1" u="none" strike="noStrike" cap="none" normalizeH="0" dirty="0" err="1">
                <a:ln>
                  <a:noFill/>
                </a:ln>
                <a:solidFill>
                  <a:schemeClr val="tx1"/>
                </a:solidFill>
                <a:effectLst/>
                <a:latin typeface="Cambria" pitchFamily="18" charset="0"/>
                <a:cs typeface="Arial" pitchFamily="34" charset="0"/>
              </a:rPr>
              <a:t>Sunday</a:t>
            </a:r>
            <a:r>
              <a:rPr kumimoji="0" lang="es-ES" sz="1100" b="0" i="1" u="none" strike="noStrike" cap="none" normalizeH="0" dirty="0">
                <a:ln>
                  <a:noFill/>
                </a:ln>
                <a:solidFill>
                  <a:schemeClr val="tx1"/>
                </a:solidFill>
                <a:effectLst/>
                <a:latin typeface="Cambria" pitchFamily="18" charset="0"/>
                <a:cs typeface="Arial" pitchFamily="34" charset="0"/>
              </a:rPr>
              <a:t> </a:t>
            </a:r>
            <a:r>
              <a:rPr kumimoji="0" lang="es-ES" sz="1100" b="0" i="1" u="none" strike="noStrike" cap="none" normalizeH="0" dirty="0" err="1">
                <a:ln>
                  <a:noFill/>
                </a:ln>
                <a:solidFill>
                  <a:schemeClr val="tx1"/>
                </a:solidFill>
                <a:effectLst/>
                <a:latin typeface="Cambria" pitchFamily="18" charset="0"/>
                <a:cs typeface="Arial" pitchFamily="34" charset="0"/>
              </a:rPr>
              <a:t>School</a:t>
            </a:r>
            <a:r>
              <a:rPr kumimoji="0" lang="es-ES" sz="1100" b="0" i="1" u="none" strike="noStrike" cap="none" normalizeH="0" dirty="0">
                <a:ln>
                  <a:noFill/>
                </a:ln>
                <a:solidFill>
                  <a:schemeClr val="tx1"/>
                </a:solidFill>
                <a:effectLst/>
                <a:latin typeface="Cambria" pitchFamily="18" charset="0"/>
                <a:cs typeface="Arial" pitchFamily="34" charset="0"/>
              </a:rPr>
              <a:t>, </a:t>
            </a:r>
            <a:r>
              <a:rPr kumimoji="0" lang="es-ES" sz="1100" b="0" i="1" u="none" strike="noStrike" cap="none" normalizeH="0" baseline="0" dirty="0">
                <a:ln>
                  <a:noFill/>
                </a:ln>
                <a:solidFill>
                  <a:schemeClr val="tx1"/>
                </a:solidFill>
                <a:effectLst/>
                <a:latin typeface="Cambria" pitchFamily="18" charset="0"/>
                <a:cs typeface="Arial" pitchFamily="34" charset="0"/>
              </a:rPr>
              <a:t>, Edward </a:t>
            </a:r>
            <a:r>
              <a:rPr kumimoji="0" lang="es-ES" sz="1100" b="0" i="1" u="none" strike="noStrike" cap="none" normalizeH="0" baseline="0" dirty="0" err="1">
                <a:ln>
                  <a:noFill/>
                </a:ln>
                <a:solidFill>
                  <a:schemeClr val="tx1"/>
                </a:solidFill>
                <a:effectLst/>
                <a:latin typeface="Cambria" pitchFamily="18" charset="0"/>
                <a:cs typeface="Arial" pitchFamily="34" charset="0"/>
              </a:rPr>
              <a:t>Kimball</a:t>
            </a:r>
            <a:r>
              <a:rPr kumimoji="0" lang="es-ES" sz="1100" b="0" i="1" u="none" strike="noStrike" cap="none" normalizeH="0" baseline="0" dirty="0">
                <a:ln>
                  <a:noFill/>
                </a:ln>
                <a:solidFill>
                  <a:schemeClr val="tx1"/>
                </a:solidFill>
                <a:effectLst/>
                <a:latin typeface="Cambria" pitchFamily="18" charset="0"/>
                <a:cs typeface="Arial" pitchFamily="34" charset="0"/>
              </a:rPr>
              <a:t>,</a:t>
            </a:r>
            <a:r>
              <a:rPr kumimoji="0" lang="es-ES" sz="1100" b="0" i="1" u="none" strike="noStrike" cap="none" normalizeH="0" dirty="0">
                <a:ln>
                  <a:noFill/>
                </a:ln>
                <a:solidFill>
                  <a:schemeClr val="tx1"/>
                </a:solidFill>
                <a:effectLst/>
                <a:latin typeface="Cambria" pitchFamily="18" charset="0"/>
                <a:cs typeface="Arial" pitchFamily="34" charset="0"/>
              </a:rPr>
              <a:t> </a:t>
            </a:r>
            <a:r>
              <a:rPr kumimoji="0" lang="es-ES" sz="1100" b="0" i="1" u="none" strike="noStrike" cap="none" normalizeH="0" dirty="0" err="1">
                <a:ln>
                  <a:noFill/>
                </a:ln>
                <a:solidFill>
                  <a:schemeClr val="tx1"/>
                </a:solidFill>
                <a:effectLst/>
                <a:latin typeface="Cambria" pitchFamily="18" charset="0"/>
                <a:cs typeface="Arial" pitchFamily="34" charset="0"/>
              </a:rPr>
              <a:t>spoke</a:t>
            </a:r>
            <a:r>
              <a:rPr kumimoji="0" lang="es-ES" sz="1100" b="0" i="1" u="none" strike="noStrike" cap="none" normalizeH="0" dirty="0">
                <a:ln>
                  <a:noFill/>
                </a:ln>
                <a:solidFill>
                  <a:schemeClr val="tx1"/>
                </a:solidFill>
                <a:effectLst/>
                <a:latin typeface="Cambria" pitchFamily="18" charset="0"/>
                <a:cs typeface="Arial" pitchFamily="34" charset="0"/>
              </a:rPr>
              <a:t> </a:t>
            </a:r>
            <a:r>
              <a:rPr kumimoji="0" lang="es-ES" sz="1100" b="0" i="1" u="none" strike="noStrike" cap="none" normalizeH="0" dirty="0" err="1">
                <a:ln>
                  <a:noFill/>
                </a:ln>
                <a:solidFill>
                  <a:schemeClr val="tx1"/>
                </a:solidFill>
                <a:effectLst/>
                <a:latin typeface="Cambria" pitchFamily="18" charset="0"/>
                <a:cs typeface="Arial" pitchFamily="34" charset="0"/>
              </a:rPr>
              <a:t>to</a:t>
            </a:r>
            <a:r>
              <a:rPr kumimoji="0" lang="es-ES" sz="1100" b="0" i="1" u="none" strike="noStrike" cap="none" normalizeH="0" dirty="0">
                <a:ln>
                  <a:noFill/>
                </a:ln>
                <a:solidFill>
                  <a:schemeClr val="tx1"/>
                </a:solidFill>
                <a:effectLst/>
                <a:latin typeface="Cambria" pitchFamily="18" charset="0"/>
                <a:cs typeface="Arial" pitchFamily="34" charset="0"/>
              </a:rPr>
              <a:t> </a:t>
            </a:r>
            <a:r>
              <a:rPr kumimoji="0" lang="es-ES" sz="1100" b="0" i="1" u="none" strike="noStrike" cap="none" normalizeH="0" dirty="0" err="1">
                <a:ln>
                  <a:noFill/>
                </a:ln>
                <a:solidFill>
                  <a:schemeClr val="tx1"/>
                </a:solidFill>
                <a:effectLst/>
                <a:latin typeface="Cambria" pitchFamily="18" charset="0"/>
                <a:cs typeface="Arial" pitchFamily="34" charset="0"/>
              </a:rPr>
              <a:t>about</a:t>
            </a:r>
            <a:r>
              <a:rPr kumimoji="0" lang="es-ES" sz="1100" b="0" i="1" u="none" strike="noStrike" cap="none" normalizeH="0" dirty="0">
                <a:ln>
                  <a:noFill/>
                </a:ln>
                <a:solidFill>
                  <a:schemeClr val="tx1"/>
                </a:solidFill>
                <a:effectLst/>
                <a:latin typeface="Cambria" pitchFamily="18" charset="0"/>
                <a:cs typeface="Arial" pitchFamily="34" charset="0"/>
              </a:rPr>
              <a:t> </a:t>
            </a:r>
            <a:r>
              <a:rPr kumimoji="0" lang="es-ES" sz="1100" b="0" i="1" u="none" strike="noStrike" cap="none" normalizeH="0" dirty="0" err="1">
                <a:ln>
                  <a:noFill/>
                </a:ln>
                <a:solidFill>
                  <a:schemeClr val="tx1"/>
                </a:solidFill>
                <a:effectLst/>
                <a:latin typeface="Cambria" pitchFamily="18" charset="0"/>
                <a:cs typeface="Arial" pitchFamily="34" charset="0"/>
              </a:rPr>
              <a:t>how</a:t>
            </a:r>
            <a:r>
              <a:rPr kumimoji="0" lang="es-ES" sz="1100" b="0" i="1" u="none" strike="noStrike" cap="none" normalizeH="0" dirty="0">
                <a:ln>
                  <a:noFill/>
                </a:ln>
                <a:solidFill>
                  <a:schemeClr val="tx1"/>
                </a:solidFill>
                <a:effectLst/>
                <a:latin typeface="Cambria" pitchFamily="18" charset="0"/>
                <a:cs typeface="Arial" pitchFamily="34" charset="0"/>
              </a:rPr>
              <a:t> </a:t>
            </a:r>
            <a:r>
              <a:rPr kumimoji="0" lang="es-ES" sz="1100" b="0" i="1" u="none" strike="noStrike" cap="none" normalizeH="0" dirty="0" err="1">
                <a:ln>
                  <a:noFill/>
                </a:ln>
                <a:solidFill>
                  <a:schemeClr val="tx1"/>
                </a:solidFill>
                <a:effectLst/>
                <a:latin typeface="Cambria" pitchFamily="18" charset="0"/>
                <a:cs typeface="Arial" pitchFamily="34" charset="0"/>
              </a:rPr>
              <a:t>much</a:t>
            </a:r>
            <a:r>
              <a:rPr kumimoji="0" lang="es-ES" sz="1100" b="0" i="1" u="none" strike="noStrike" cap="none" normalizeH="0" dirty="0">
                <a:ln>
                  <a:noFill/>
                </a:ln>
                <a:solidFill>
                  <a:schemeClr val="tx1"/>
                </a:solidFill>
                <a:effectLst/>
                <a:latin typeface="Cambria" pitchFamily="18" charset="0"/>
                <a:cs typeface="Arial" pitchFamily="34" charset="0"/>
              </a:rPr>
              <a:t> </a:t>
            </a:r>
            <a:r>
              <a:rPr kumimoji="0" lang="es-ES" sz="1100" b="0" i="1" u="none" strike="noStrike" cap="none" normalizeH="0" dirty="0" err="1">
                <a:ln>
                  <a:noFill/>
                </a:ln>
                <a:solidFill>
                  <a:schemeClr val="tx1"/>
                </a:solidFill>
                <a:effectLst/>
                <a:latin typeface="Cambria" pitchFamily="18" charset="0"/>
                <a:cs typeface="Arial" pitchFamily="34" charset="0"/>
              </a:rPr>
              <a:t>God</a:t>
            </a:r>
            <a:r>
              <a:rPr kumimoji="0" lang="es-ES" sz="1100" b="0" i="1" u="none" strike="noStrike" cap="none" normalizeH="0" dirty="0">
                <a:ln>
                  <a:noFill/>
                </a:ln>
                <a:solidFill>
                  <a:schemeClr val="tx1"/>
                </a:solidFill>
                <a:effectLst/>
                <a:latin typeface="Cambria" pitchFamily="18" charset="0"/>
                <a:cs typeface="Arial" pitchFamily="34" charset="0"/>
              </a:rPr>
              <a:t> </a:t>
            </a:r>
            <a:r>
              <a:rPr kumimoji="0" lang="es-ES" sz="1100" b="0" i="1" u="none" strike="noStrike" cap="none" normalizeH="0" dirty="0" err="1">
                <a:ln>
                  <a:noFill/>
                </a:ln>
                <a:solidFill>
                  <a:schemeClr val="tx1"/>
                </a:solidFill>
                <a:effectLst/>
                <a:latin typeface="Cambria" pitchFamily="18" charset="0"/>
                <a:cs typeface="Arial" pitchFamily="34" charset="0"/>
              </a:rPr>
              <a:t>loved</a:t>
            </a:r>
            <a:r>
              <a:rPr kumimoji="0" lang="es-ES" sz="1100" b="0" i="1" u="none" strike="noStrike" cap="none" normalizeH="0" dirty="0">
                <a:ln>
                  <a:noFill/>
                </a:ln>
                <a:solidFill>
                  <a:schemeClr val="tx1"/>
                </a:solidFill>
                <a:effectLst/>
                <a:latin typeface="Cambria" pitchFamily="18" charset="0"/>
                <a:cs typeface="Arial" pitchFamily="34" charset="0"/>
              </a:rPr>
              <a:t> </a:t>
            </a:r>
            <a:r>
              <a:rPr kumimoji="0" lang="es-ES" sz="1100" b="0" i="1" u="none" strike="noStrike" cap="none" normalizeH="0" dirty="0" err="1">
                <a:ln>
                  <a:noFill/>
                </a:ln>
                <a:solidFill>
                  <a:schemeClr val="tx1"/>
                </a:solidFill>
                <a:effectLst/>
                <a:latin typeface="Cambria" pitchFamily="18" charset="0"/>
                <a:cs typeface="Arial" pitchFamily="34" charset="0"/>
              </a:rPr>
              <a:t>him</a:t>
            </a:r>
            <a:r>
              <a:rPr kumimoji="0" lang="es-ES" sz="1100" b="0" i="1" u="none" strike="noStrike" cap="none" normalizeH="0" dirty="0">
                <a:ln>
                  <a:noFill/>
                </a:ln>
                <a:solidFill>
                  <a:schemeClr val="tx1"/>
                </a:solidFill>
                <a:effectLst/>
                <a:latin typeface="Cambria" pitchFamily="18" charset="0"/>
                <a:cs typeface="Arial" pitchFamily="34" charset="0"/>
              </a:rPr>
              <a:t>. </a:t>
            </a:r>
            <a:r>
              <a:rPr lang="es-ES" sz="1100" i="1" dirty="0">
                <a:latin typeface="Cambria" pitchFamily="18" charset="0"/>
                <a:cs typeface="Arial" pitchFamily="34" charset="0"/>
              </a:rPr>
              <a:t>He </a:t>
            </a:r>
            <a:r>
              <a:rPr lang="es-ES" sz="1100" i="1" dirty="0" err="1">
                <a:latin typeface="Cambria" pitchFamily="18" charset="0"/>
                <a:cs typeface="Arial" pitchFamily="34" charset="0"/>
              </a:rPr>
              <a:t>was</a:t>
            </a:r>
            <a:r>
              <a:rPr lang="es-ES" sz="1100" i="1" dirty="0">
                <a:latin typeface="Cambria" pitchFamily="18" charset="0"/>
                <a:cs typeface="Arial" pitchFamily="34" charset="0"/>
              </a:rPr>
              <a:t> 17 </a:t>
            </a:r>
            <a:r>
              <a:rPr lang="es-ES" sz="1100" i="1" dirty="0" err="1">
                <a:latin typeface="Cambria" pitchFamily="18" charset="0"/>
                <a:cs typeface="Arial" pitchFamily="34" charset="0"/>
              </a:rPr>
              <a:t>years</a:t>
            </a:r>
            <a:r>
              <a:rPr lang="es-ES" sz="1100" i="1" dirty="0">
                <a:latin typeface="Cambria" pitchFamily="18" charset="0"/>
                <a:cs typeface="Arial" pitchFamily="34" charset="0"/>
              </a:rPr>
              <a:t> </a:t>
            </a:r>
            <a:r>
              <a:rPr lang="es-ES" sz="1100" i="1" dirty="0" err="1">
                <a:latin typeface="Cambria" pitchFamily="18" charset="0"/>
                <a:cs typeface="Arial" pitchFamily="34" charset="0"/>
              </a:rPr>
              <a:t>old</a:t>
            </a:r>
            <a:r>
              <a:rPr lang="es-ES" sz="1100" i="1" dirty="0">
                <a:latin typeface="Cambria" pitchFamily="18" charset="0"/>
                <a:cs typeface="Arial" pitchFamily="34" charset="0"/>
              </a:rPr>
              <a:t>. </a:t>
            </a:r>
            <a:r>
              <a:rPr kumimoji="0" lang="es-ES" sz="1100" b="0" i="1" u="none" strike="noStrike" cap="none" normalizeH="0" baseline="0" dirty="0">
                <a:ln>
                  <a:noFill/>
                </a:ln>
                <a:solidFill>
                  <a:schemeClr val="tx1"/>
                </a:solidFill>
                <a:effectLst/>
                <a:latin typeface="Cambria" pitchFamily="18" charset="0"/>
                <a:cs typeface="Arial" pitchFamily="34" charset="0"/>
              </a:rPr>
              <a:t> </a:t>
            </a:r>
            <a:endParaRPr kumimoji="0" lang="en-US" sz="1100" b="0" i="1" u="none" strike="noStrike" cap="none" normalizeH="0" baseline="0" dirty="0">
              <a:ln>
                <a:noFill/>
              </a:ln>
              <a:solidFill>
                <a:schemeClr val="tx1"/>
              </a:solidFill>
              <a:effectLst/>
              <a:latin typeface="Cambria" pitchFamily="18" charset="0"/>
              <a:cs typeface="Arial" pitchFamily="34" charset="0"/>
            </a:endParaRPr>
          </a:p>
          <a:p>
            <a:pPr marL="0" marR="47625"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2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9" name="Picture 12" descr="image-name.jpg"/>
          <p:cNvPicPr>
            <a:picLocks noChangeAspect="1" noChangeArrowheads="1"/>
          </p:cNvPicPr>
          <p:nvPr/>
        </p:nvPicPr>
        <p:blipFill>
          <a:blip r:embed="rId2" cstate="print"/>
          <a:srcRect/>
          <a:stretch>
            <a:fillRect/>
          </a:stretch>
        </p:blipFill>
        <p:spPr bwMode="auto">
          <a:xfrm>
            <a:off x="2514600" y="1447800"/>
            <a:ext cx="1666875" cy="1228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Bell choir  bible club 011.jpg"/>
          <p:cNvPicPr/>
          <p:nvPr/>
        </p:nvPicPr>
        <p:blipFill>
          <a:blip r:embed="rId3" cstate="print"/>
          <a:stretch>
            <a:fillRect/>
          </a:stretch>
        </p:blipFill>
        <p:spPr>
          <a:xfrm>
            <a:off x="4495800" y="1447800"/>
            <a:ext cx="1828800"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6564842" y="1064806"/>
            <a:ext cx="2286000" cy="1938992"/>
          </a:xfrm>
          <a:prstGeom prst="rect">
            <a:avLst/>
          </a:prstGeom>
        </p:spPr>
        <p:style>
          <a:lnRef idx="2">
            <a:schemeClr val="dk1"/>
          </a:lnRef>
          <a:fillRef idx="1002">
            <a:schemeClr val="lt2"/>
          </a:fillRef>
          <a:effectRef idx="0">
            <a:schemeClr val="dk1"/>
          </a:effectRef>
          <a:fontRef idx="minor">
            <a:schemeClr val="dk1"/>
          </a:fontRef>
        </p:style>
        <p:txBody>
          <a:bodyPr wrap="square" rtlCol="0">
            <a:spAutoFit/>
          </a:bodyPr>
          <a:lstStyle/>
          <a:p>
            <a:r>
              <a:rPr lang="es-MX" dirty="0"/>
              <a:t>       </a:t>
            </a:r>
            <a:r>
              <a:rPr lang="es-MX" sz="1400" dirty="0" err="1"/>
              <a:t>Ephesians</a:t>
            </a:r>
            <a:r>
              <a:rPr lang="es-MX" sz="1400" dirty="0"/>
              <a:t> 5:16 “</a:t>
            </a:r>
            <a:r>
              <a:rPr lang="es-MX" sz="1400" dirty="0" err="1"/>
              <a:t>Redeeming</a:t>
            </a:r>
            <a:r>
              <a:rPr lang="es-MX" sz="1400" dirty="0"/>
              <a:t> </a:t>
            </a:r>
            <a:r>
              <a:rPr lang="es-MX" sz="1400" dirty="0" err="1"/>
              <a:t>the</a:t>
            </a:r>
            <a:r>
              <a:rPr lang="es-MX" sz="1400" dirty="0"/>
              <a:t> time </a:t>
            </a:r>
            <a:r>
              <a:rPr lang="es-MX" sz="1400" dirty="0" err="1"/>
              <a:t>for</a:t>
            </a:r>
            <a:r>
              <a:rPr lang="es-MX" sz="1400" dirty="0"/>
              <a:t> </a:t>
            </a:r>
            <a:r>
              <a:rPr lang="es-MX" sz="1400" dirty="0" err="1"/>
              <a:t>the</a:t>
            </a:r>
            <a:r>
              <a:rPr lang="es-MX" sz="1400" dirty="0"/>
              <a:t> </a:t>
            </a:r>
            <a:r>
              <a:rPr lang="es-MX" sz="1400" dirty="0" err="1"/>
              <a:t>days</a:t>
            </a:r>
            <a:r>
              <a:rPr lang="es-MX" sz="1400" dirty="0"/>
              <a:t> are </a:t>
            </a:r>
            <a:r>
              <a:rPr lang="es-MX" sz="1400" dirty="0" err="1"/>
              <a:t>evil</a:t>
            </a:r>
            <a:r>
              <a:rPr lang="es-MX" sz="1400" dirty="0"/>
              <a:t>.”</a:t>
            </a:r>
          </a:p>
          <a:p>
            <a:endParaRPr lang="es-MX" sz="1400" dirty="0"/>
          </a:p>
          <a:p>
            <a:r>
              <a:rPr lang="es-MX" sz="1400" dirty="0"/>
              <a:t>         Efesios 5:16</a:t>
            </a:r>
          </a:p>
          <a:p>
            <a:r>
              <a:rPr lang="es-ES" sz="1400" dirty="0"/>
              <a:t>“Redimiendo el tiempo, porque los días son malos.”</a:t>
            </a:r>
            <a:endParaRPr lang="en-US" sz="1400" dirty="0"/>
          </a:p>
          <a:p>
            <a:r>
              <a:rPr lang="es-MX" dirty="0"/>
              <a:t> </a:t>
            </a:r>
            <a:endParaRPr lang="en-US" dirty="0"/>
          </a:p>
        </p:txBody>
      </p:sp>
      <p:graphicFrame>
        <p:nvGraphicFramePr>
          <p:cNvPr id="14" name="Chart 13"/>
          <p:cNvGraphicFramePr/>
          <p:nvPr/>
        </p:nvGraphicFramePr>
        <p:xfrm>
          <a:off x="2133600" y="3048000"/>
          <a:ext cx="4743450" cy="2628900"/>
        </p:xfrm>
        <a:graphic>
          <a:graphicData uri="http://schemas.openxmlformats.org/drawingml/2006/chart">
            <c:chart xmlns:c="http://schemas.openxmlformats.org/drawingml/2006/chart" xmlns:r="http://schemas.openxmlformats.org/officeDocument/2006/relationships" r:id="rId4"/>
          </a:graphicData>
        </a:graphic>
      </p:graphicFrame>
      <p:pic>
        <p:nvPicPr>
          <p:cNvPr id="15" name="Picture 14" descr="shoes-on-line1-e1323982222625.jpg"/>
          <p:cNvPicPr/>
          <p:nvPr/>
        </p:nvPicPr>
        <p:blipFill>
          <a:blip r:embed="rId5" cstate="print"/>
          <a:stretch>
            <a:fillRect/>
          </a:stretch>
        </p:blipFill>
        <p:spPr>
          <a:xfrm>
            <a:off x="7162800" y="2819400"/>
            <a:ext cx="1800224" cy="1304925"/>
          </a:xfrm>
          <a:prstGeom prst="rect">
            <a:avLst/>
          </a:prstGeom>
        </p:spPr>
      </p:pic>
      <p:sp>
        <p:nvSpPr>
          <p:cNvPr id="16" name="TextBox 15"/>
          <p:cNvSpPr txBox="1"/>
          <p:nvPr/>
        </p:nvSpPr>
        <p:spPr>
          <a:xfrm>
            <a:off x="304800" y="3200400"/>
            <a:ext cx="1524000" cy="1384995"/>
          </a:xfrm>
          <a:prstGeom prst="rect">
            <a:avLst/>
          </a:prstGeom>
        </p:spPr>
        <p:style>
          <a:lnRef idx="2">
            <a:schemeClr val="dk1"/>
          </a:lnRef>
          <a:fillRef idx="1002">
            <a:schemeClr val="lt2"/>
          </a:fillRef>
          <a:effectRef idx="0">
            <a:schemeClr val="dk1"/>
          </a:effectRef>
          <a:fontRef idx="minor">
            <a:schemeClr val="dk1"/>
          </a:fontRef>
        </p:style>
        <p:txBody>
          <a:bodyPr wrap="square" rtlCol="0">
            <a:spAutoFit/>
          </a:bodyPr>
          <a:lstStyle/>
          <a:p>
            <a:r>
              <a:rPr lang="en-US" sz="1400" dirty="0"/>
              <a:t>There is no limit to what can be done if it doesn’t matter who gets the credit!</a:t>
            </a:r>
          </a:p>
          <a:p>
            <a:endParaRPr lang="en-US" sz="1400" dirty="0"/>
          </a:p>
        </p:txBody>
      </p:sp>
      <p:pic>
        <p:nvPicPr>
          <p:cNvPr id="17" name="Picture 16" descr="12902323_NewHopeCalgary-Caution--God-at-Work--jpg.jpg"/>
          <p:cNvPicPr/>
          <p:nvPr/>
        </p:nvPicPr>
        <p:blipFill>
          <a:blip r:embed="rId6" cstate="print"/>
          <a:stretch>
            <a:fillRect/>
          </a:stretch>
        </p:blipFill>
        <p:spPr>
          <a:xfrm>
            <a:off x="381000" y="4724400"/>
            <a:ext cx="1391920" cy="1391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224" name="Text Box 8"/>
          <p:cNvSpPr txBox="1">
            <a:spLocks noChangeArrowheads="1"/>
          </p:cNvSpPr>
          <p:nvPr/>
        </p:nvSpPr>
        <p:spPr bwMode="auto">
          <a:xfrm>
            <a:off x="2209800" y="5791200"/>
            <a:ext cx="4743450" cy="838200"/>
          </a:xfrm>
          <a:prstGeom prst="rect">
            <a:avLst/>
          </a:prstGeom>
          <a:solidFill>
            <a:srgbClr val="FFFFFF"/>
          </a:solidFill>
          <a:ln w="63500" cmpd="thickThin">
            <a:solidFill>
              <a:srgbClr val="DA1F28"/>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spcBef>
                <a:spcPct val="0"/>
              </a:spcBef>
              <a:spcAft>
                <a:spcPts val="1000"/>
              </a:spcAft>
              <a:buClrTx/>
              <a:buSzTx/>
              <a:buFontTx/>
              <a:buNone/>
              <a:tabLst/>
            </a:pPr>
            <a:r>
              <a:rPr kumimoji="0" lang="es-MX" sz="1800" b="0" i="0" u="none" strike="noStrike" cap="none" normalizeH="0" baseline="0" dirty="0">
                <a:ln>
                  <a:noFill/>
                </a:ln>
                <a:solidFill>
                  <a:schemeClr val="tx1"/>
                </a:solidFill>
                <a:effectLst/>
                <a:latin typeface="Calibri" pitchFamily="34" charset="0"/>
                <a:cs typeface="Arial" pitchFamily="34" charset="0"/>
              </a:rPr>
              <a:t>             </a:t>
            </a:r>
            <a:r>
              <a:rPr kumimoji="0" lang="es-ES" sz="1600" b="0" i="0" u="none" strike="noStrike" cap="none" normalizeH="0" baseline="0" dirty="0">
                <a:ln>
                  <a:noFill/>
                </a:ln>
                <a:solidFill>
                  <a:schemeClr val="tx1"/>
                </a:solidFill>
                <a:effectLst/>
                <a:latin typeface="Calibri" pitchFamily="34" charset="0"/>
                <a:cs typeface="Arial" pitchFamily="34" charset="0"/>
              </a:rPr>
              <a:t>Aspire</a:t>
            </a:r>
            <a:r>
              <a:rPr kumimoji="0" lang="es-ES" sz="1600" b="0" i="0" u="none" strike="noStrike" cap="none" normalizeH="0" dirty="0">
                <a:ln>
                  <a:noFill/>
                </a:ln>
                <a:solidFill>
                  <a:schemeClr val="tx1"/>
                </a:solidFill>
                <a:effectLst/>
                <a:latin typeface="Calibri" pitchFamily="34" charset="0"/>
                <a:cs typeface="Arial" pitchFamily="34" charset="0"/>
              </a:rPr>
              <a:t> </a:t>
            </a:r>
            <a:r>
              <a:rPr kumimoji="0" lang="es-ES" sz="1600" b="0" i="0" u="none" strike="noStrike" cap="none" normalizeH="0" dirty="0" err="1">
                <a:ln>
                  <a:noFill/>
                </a:ln>
                <a:solidFill>
                  <a:schemeClr val="tx1"/>
                </a:solidFill>
                <a:effectLst/>
                <a:latin typeface="Calibri" pitchFamily="34" charset="0"/>
                <a:cs typeface="Arial" pitchFamily="34" charset="0"/>
              </a:rPr>
              <a:t>to</a:t>
            </a:r>
            <a:r>
              <a:rPr kumimoji="0" lang="es-ES" sz="1600" b="0" i="0" u="none" strike="noStrike" cap="none" normalizeH="0" dirty="0">
                <a:ln>
                  <a:noFill/>
                </a:ln>
                <a:solidFill>
                  <a:schemeClr val="tx1"/>
                </a:solidFill>
                <a:effectLst/>
                <a:latin typeface="Calibri" pitchFamily="34" charset="0"/>
                <a:cs typeface="Arial" pitchFamily="34" charset="0"/>
              </a:rPr>
              <a:t> inspire </a:t>
            </a:r>
            <a:r>
              <a:rPr kumimoji="0" lang="es-ES" sz="1600" b="0" i="0" u="none" strike="noStrike" cap="none" normalizeH="0" dirty="0" err="1">
                <a:ln>
                  <a:noFill/>
                </a:ln>
                <a:solidFill>
                  <a:schemeClr val="tx1"/>
                </a:solidFill>
                <a:effectLst/>
                <a:latin typeface="Calibri" pitchFamily="34" charset="0"/>
                <a:cs typeface="Arial" pitchFamily="34" charset="0"/>
              </a:rPr>
              <a:t>before</a:t>
            </a:r>
            <a:r>
              <a:rPr kumimoji="0" lang="es-ES" sz="1600" b="0" i="0" u="none" strike="noStrike" cap="none" normalizeH="0" dirty="0">
                <a:ln>
                  <a:noFill/>
                </a:ln>
                <a:solidFill>
                  <a:schemeClr val="tx1"/>
                </a:solidFill>
                <a:effectLst/>
                <a:latin typeface="Calibri" pitchFamily="34" charset="0"/>
                <a:cs typeface="Arial" pitchFamily="34" charset="0"/>
              </a:rPr>
              <a:t> </a:t>
            </a:r>
            <a:r>
              <a:rPr kumimoji="0" lang="es-ES" sz="1600" b="0" i="0" u="none" strike="noStrike" cap="none" normalizeH="0" dirty="0" err="1">
                <a:ln>
                  <a:noFill/>
                </a:ln>
                <a:solidFill>
                  <a:schemeClr val="tx1"/>
                </a:solidFill>
                <a:effectLst/>
                <a:latin typeface="Calibri" pitchFamily="34" charset="0"/>
                <a:cs typeface="Arial" pitchFamily="34" charset="0"/>
              </a:rPr>
              <a:t>you</a:t>
            </a:r>
            <a:r>
              <a:rPr kumimoji="0" lang="es-ES" sz="1600" b="0" i="0" u="none" strike="noStrike" cap="none" normalizeH="0" dirty="0">
                <a:ln>
                  <a:noFill/>
                </a:ln>
                <a:solidFill>
                  <a:schemeClr val="tx1"/>
                </a:solidFill>
                <a:effectLst/>
                <a:latin typeface="Calibri" pitchFamily="34" charset="0"/>
                <a:cs typeface="Arial" pitchFamily="34" charset="0"/>
              </a:rPr>
              <a:t> expire</a:t>
            </a:r>
            <a:r>
              <a:rPr kumimoji="0" lang="es-ES" sz="1600" b="0" i="0" u="none" strike="noStrike" cap="none" normalizeH="0" baseline="0" dirty="0">
                <a:ln>
                  <a:noFill/>
                </a:ln>
                <a:solidFill>
                  <a:schemeClr val="tx1"/>
                </a:solidFill>
                <a:effectLst/>
                <a:latin typeface="Calibri" pitchFamily="34" charset="0"/>
                <a:cs typeface="Arial" pitchFamily="34" charset="0"/>
              </a:rPr>
              <a:t>!</a:t>
            </a:r>
          </a:p>
          <a:p>
            <a:pPr lvl="0" fontAlgn="base">
              <a:spcBef>
                <a:spcPct val="0"/>
              </a:spcBef>
              <a:spcAft>
                <a:spcPts val="1000"/>
              </a:spcAft>
            </a:pPr>
            <a:r>
              <a:rPr lang="en-US" sz="1600" dirty="0">
                <a:latin typeface="Arial" pitchFamily="34" charset="0"/>
                <a:cs typeface="Arial" pitchFamily="34" charset="0"/>
              </a:rPr>
              <a:t>      ¡</a:t>
            </a:r>
            <a:r>
              <a:rPr lang="en-US" sz="1600" dirty="0" err="1">
                <a:latin typeface="Arial" pitchFamily="34" charset="0"/>
                <a:cs typeface="Arial" pitchFamily="34" charset="0"/>
              </a:rPr>
              <a:t>Aspira</a:t>
            </a:r>
            <a:r>
              <a:rPr lang="en-US" sz="1600" dirty="0">
                <a:latin typeface="Arial" pitchFamily="34" charset="0"/>
                <a:cs typeface="Arial" pitchFamily="34" charset="0"/>
              </a:rPr>
              <a:t> a </a:t>
            </a:r>
            <a:r>
              <a:rPr lang="en-US" sz="1600" dirty="0" err="1">
                <a:latin typeface="Arial" pitchFamily="34" charset="0"/>
                <a:cs typeface="Arial" pitchFamily="34" charset="0"/>
              </a:rPr>
              <a:t>inspirar</a:t>
            </a:r>
            <a:r>
              <a:rPr lang="en-US" sz="1600" dirty="0">
                <a:latin typeface="Arial" pitchFamily="34" charset="0"/>
                <a:cs typeface="Arial" pitchFamily="34" charset="0"/>
              </a:rPr>
              <a:t> antes de que </a:t>
            </a:r>
            <a:r>
              <a:rPr lang="en-US" sz="1600" dirty="0" err="1">
                <a:latin typeface="Arial" pitchFamily="34" charset="0"/>
                <a:cs typeface="Arial" pitchFamily="34" charset="0"/>
              </a:rPr>
              <a:t>caduque</a:t>
            </a:r>
            <a:r>
              <a:rPr lang="en-US" sz="1600" dirty="0">
                <a:latin typeface="Arial" pitchFamily="34" charset="0"/>
                <a:cs typeface="Arial" pitchFamily="34" charset="0"/>
              </a:rPr>
              <a:t>!</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9225" name="Text Box 9"/>
          <p:cNvSpPr txBox="1">
            <a:spLocks noChangeArrowheads="1"/>
          </p:cNvSpPr>
          <p:nvPr/>
        </p:nvSpPr>
        <p:spPr bwMode="auto">
          <a:xfrm>
            <a:off x="7010400" y="4267200"/>
            <a:ext cx="2000250" cy="533400"/>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000" b="0" i="0" u="none" strike="noStrike" cap="none" normalizeH="0" baseline="0" dirty="0">
                <a:ln>
                  <a:noFill/>
                </a:ln>
                <a:solidFill>
                  <a:schemeClr val="tx1"/>
                </a:solidFill>
                <a:effectLst/>
                <a:latin typeface="Cambria" pitchFamily="18" charset="0"/>
                <a:cs typeface="Arial" pitchFamily="34" charset="0"/>
              </a:rPr>
              <a:t>At </a:t>
            </a:r>
            <a:r>
              <a:rPr kumimoji="0" lang="es-ES" sz="1000" b="0" i="0" u="none" strike="noStrike" cap="none" normalizeH="0" baseline="0" dirty="0" err="1">
                <a:ln>
                  <a:noFill/>
                </a:ln>
                <a:solidFill>
                  <a:schemeClr val="tx1"/>
                </a:solidFill>
                <a:effectLst/>
                <a:latin typeface="Cambria" pitchFamily="18" charset="0"/>
                <a:cs typeface="Arial" pitchFamily="34" charset="0"/>
              </a:rPr>
              <a:t>what</a:t>
            </a:r>
            <a:r>
              <a:rPr kumimoji="0" lang="es-ES" sz="1000" b="0" i="0" u="none" strike="noStrike" cap="none" normalizeH="0" baseline="0" dirty="0">
                <a:ln>
                  <a:noFill/>
                </a:ln>
                <a:solidFill>
                  <a:schemeClr val="tx1"/>
                </a:solidFill>
                <a:effectLst/>
                <a:latin typeface="Cambria" pitchFamily="18" charset="0"/>
                <a:cs typeface="Arial" pitchFamily="34" charset="0"/>
              </a:rPr>
              <a:t> </a:t>
            </a:r>
            <a:r>
              <a:rPr kumimoji="0" lang="es-ES" sz="1000" b="0" i="0" u="none" strike="noStrike" cap="none" normalizeH="0" baseline="0" dirty="0" err="1">
                <a:ln>
                  <a:noFill/>
                </a:ln>
                <a:solidFill>
                  <a:schemeClr val="tx1"/>
                </a:solidFill>
                <a:effectLst/>
                <a:latin typeface="Cambria" pitchFamily="18" charset="0"/>
                <a:cs typeface="Arial" pitchFamily="34" charset="0"/>
              </a:rPr>
              <a:t>age</a:t>
            </a:r>
            <a:r>
              <a:rPr kumimoji="0" lang="es-ES" sz="1000" b="0" i="0" u="none" strike="noStrike" cap="none" normalizeH="0" baseline="0" dirty="0">
                <a:ln>
                  <a:noFill/>
                </a:ln>
                <a:solidFill>
                  <a:schemeClr val="tx1"/>
                </a:solidFill>
                <a:effectLst/>
                <a:latin typeface="Cambria" pitchFamily="18" charset="0"/>
                <a:cs typeface="Arial" pitchFamily="34" charset="0"/>
              </a:rPr>
              <a:t> </a:t>
            </a:r>
            <a:r>
              <a:rPr kumimoji="0" lang="es-ES" sz="1000" b="0" i="0" u="none" strike="noStrike" cap="none" normalizeH="0" baseline="0" dirty="0" err="1">
                <a:ln>
                  <a:noFill/>
                </a:ln>
                <a:solidFill>
                  <a:schemeClr val="tx1"/>
                </a:solidFill>
                <a:effectLst/>
                <a:latin typeface="Cambria" pitchFamily="18" charset="0"/>
                <a:cs typeface="Arial" pitchFamily="34" charset="0"/>
              </a:rPr>
              <a:t>did</a:t>
            </a:r>
            <a:r>
              <a:rPr kumimoji="0" lang="es-ES" sz="1000" b="0" i="0" u="none" strike="noStrike" cap="none" normalizeH="0" baseline="0" dirty="0">
                <a:ln>
                  <a:noFill/>
                </a:ln>
                <a:solidFill>
                  <a:schemeClr val="tx1"/>
                </a:solidFill>
                <a:effectLst/>
                <a:latin typeface="Cambria" pitchFamily="18" charset="0"/>
                <a:cs typeface="Arial" pitchFamily="34" charset="0"/>
              </a:rPr>
              <a:t> </a:t>
            </a:r>
            <a:r>
              <a:rPr kumimoji="0" lang="es-ES" sz="1000" b="0" i="0" u="none" strike="noStrike" cap="none" normalizeH="0" baseline="0" dirty="0" err="1">
                <a:ln>
                  <a:noFill/>
                </a:ln>
                <a:solidFill>
                  <a:schemeClr val="tx1"/>
                </a:solidFill>
                <a:effectLst/>
                <a:latin typeface="Cambria" pitchFamily="18" charset="0"/>
                <a:cs typeface="Arial" pitchFamily="34" charset="0"/>
              </a:rPr>
              <a:t>you</a:t>
            </a:r>
            <a:r>
              <a:rPr kumimoji="0" lang="es-ES" sz="1000" b="0" i="0" u="none" strike="noStrike" cap="none" normalizeH="0" baseline="0" dirty="0">
                <a:ln>
                  <a:noFill/>
                </a:ln>
                <a:solidFill>
                  <a:schemeClr val="tx1"/>
                </a:solidFill>
                <a:effectLst/>
                <a:latin typeface="Cambria" pitchFamily="18" charset="0"/>
                <a:cs typeface="Arial" pitchFamily="34" charset="0"/>
              </a:rPr>
              <a:t> come </a:t>
            </a:r>
            <a:r>
              <a:rPr kumimoji="0" lang="es-ES" sz="1000" b="0" i="0" u="none" strike="noStrike" cap="none" normalizeH="0" baseline="0" dirty="0" err="1">
                <a:ln>
                  <a:noFill/>
                </a:ln>
                <a:solidFill>
                  <a:schemeClr val="tx1"/>
                </a:solidFill>
                <a:effectLst/>
                <a:latin typeface="Cambria" pitchFamily="18" charset="0"/>
                <a:cs typeface="Arial" pitchFamily="34" charset="0"/>
              </a:rPr>
              <a:t>to</a:t>
            </a:r>
            <a:r>
              <a:rPr kumimoji="0" lang="es-ES" sz="1000" b="0" i="0" u="none" strike="noStrike" cap="none" normalizeH="0" baseline="0" dirty="0">
                <a:ln>
                  <a:noFill/>
                </a:ln>
                <a:solidFill>
                  <a:schemeClr val="tx1"/>
                </a:solidFill>
                <a:effectLst/>
                <a:latin typeface="Cambria" pitchFamily="18" charset="0"/>
                <a:cs typeface="Arial" pitchFamily="34" charset="0"/>
              </a:rPr>
              <a:t> </a:t>
            </a:r>
            <a:r>
              <a:rPr kumimoji="0" lang="es-ES" sz="1000" b="0" i="0" u="none" strike="noStrike" cap="none" normalizeH="0" baseline="0" dirty="0" err="1">
                <a:ln>
                  <a:noFill/>
                </a:ln>
                <a:solidFill>
                  <a:schemeClr val="tx1"/>
                </a:solidFill>
                <a:effectLst/>
                <a:latin typeface="Cambria" pitchFamily="18" charset="0"/>
                <a:cs typeface="Arial" pitchFamily="34" charset="0"/>
              </a:rPr>
              <a:t>know</a:t>
            </a:r>
            <a:r>
              <a:rPr kumimoji="0" lang="es-ES" sz="1000" b="0" i="0" u="none" strike="noStrike" cap="none" normalizeH="0" baseline="0" dirty="0">
                <a:ln>
                  <a:noFill/>
                </a:ln>
                <a:solidFill>
                  <a:schemeClr val="tx1"/>
                </a:solidFill>
                <a:effectLst/>
                <a:latin typeface="Cambria" pitchFamily="18" charset="0"/>
                <a:cs typeface="Arial" pitchFamily="34" charset="0"/>
              </a:rPr>
              <a:t> </a:t>
            </a:r>
            <a:r>
              <a:rPr kumimoji="0" lang="es-ES" sz="1000" b="0" i="0" u="none" strike="noStrike" cap="none" normalizeH="0" baseline="0" dirty="0" err="1">
                <a:ln>
                  <a:noFill/>
                </a:ln>
                <a:solidFill>
                  <a:schemeClr val="tx1"/>
                </a:solidFill>
                <a:effectLst/>
                <a:latin typeface="Cambria" pitchFamily="18" charset="0"/>
                <a:cs typeface="Arial" pitchFamily="34" charset="0"/>
              </a:rPr>
              <a:t>Christ</a:t>
            </a:r>
            <a:r>
              <a:rPr kumimoji="0" lang="es-ES" sz="1000" b="0" i="0" u="none" strike="noStrike" cap="none" normalizeH="0" baseline="0" dirty="0">
                <a:ln>
                  <a:noFill/>
                </a:ln>
                <a:solidFill>
                  <a:schemeClr val="tx1"/>
                </a:solidFill>
                <a:effectLst/>
                <a:latin typeface="Cambria" pitchFamily="18" charset="0"/>
                <a:cs typeface="Arial" pitchFamily="34" charset="0"/>
              </a:rPr>
              <a:t> as </a:t>
            </a:r>
            <a:r>
              <a:rPr kumimoji="0" lang="es-ES" sz="1000" b="0" i="0" u="none" strike="noStrike" cap="none" normalizeH="0" baseline="0" dirty="0" err="1">
                <a:ln>
                  <a:noFill/>
                </a:ln>
                <a:solidFill>
                  <a:schemeClr val="tx1"/>
                </a:solidFill>
                <a:effectLst/>
                <a:latin typeface="Cambria" pitchFamily="18" charset="0"/>
                <a:cs typeface="Arial" pitchFamily="34" charset="0"/>
              </a:rPr>
              <a:t>Savior</a:t>
            </a:r>
            <a:r>
              <a:rPr kumimoji="0" lang="es-ES" sz="1000" b="0" i="0" u="none" strike="noStrike" cap="none" normalizeH="0" baseline="0" dirty="0">
                <a:ln>
                  <a:noFill/>
                </a:ln>
                <a:solidFill>
                  <a:schemeClr val="tx1"/>
                </a:solidFill>
                <a:effectLst/>
                <a:latin typeface="Cambria" pitchFamily="18" charset="0"/>
                <a:cs typeface="Arial" pitchFamily="34" charset="0"/>
              </a:rPr>
              <a:t>? </a:t>
            </a:r>
            <a:endParaRPr kumimoji="0" lang="en-US" sz="1000" b="0" i="0" u="none" strike="noStrike" cap="none" normalizeH="0" baseline="0" dirty="0">
              <a:ln>
                <a:noFill/>
              </a:ln>
              <a:solidFill>
                <a:schemeClr val="tx1"/>
              </a:solidFill>
              <a:effectLst/>
              <a:latin typeface="Cambria"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17"/>
          <p:cNvSpPr/>
          <p:nvPr/>
        </p:nvSpPr>
        <p:spPr>
          <a:xfrm>
            <a:off x="8382000" y="4495800"/>
            <a:ext cx="304800" cy="228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Rectangle 1"/>
          <p:cNvSpPr/>
          <p:nvPr/>
        </p:nvSpPr>
        <p:spPr>
          <a:xfrm>
            <a:off x="5398911" y="707886"/>
            <a:ext cx="2536977" cy="369332"/>
          </a:xfrm>
          <a:prstGeom prst="rect">
            <a:avLst/>
          </a:prstGeom>
        </p:spPr>
        <p:txBody>
          <a:bodyPr wrap="none">
            <a:spAutoFit/>
          </a:bodyPr>
          <a:lstStyle/>
          <a:p>
            <a:r>
              <a:rPr lang="en-US" dirty="0" err="1"/>
              <a:t>Ventana</a:t>
            </a:r>
            <a:r>
              <a:rPr lang="en-US" dirty="0"/>
              <a:t> de </a:t>
            </a:r>
            <a:r>
              <a:rPr lang="en-US" dirty="0" err="1"/>
              <a:t>oportunidad</a:t>
            </a:r>
            <a:endParaRPr lang="en-US" dirty="0"/>
          </a:p>
        </p:txBody>
      </p:sp>
      <p:sp>
        <p:nvSpPr>
          <p:cNvPr id="3" name="TextBox 2"/>
          <p:cNvSpPr txBox="1"/>
          <p:nvPr/>
        </p:nvSpPr>
        <p:spPr>
          <a:xfrm>
            <a:off x="7157156" y="4962360"/>
            <a:ext cx="172823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400" dirty="0"/>
              <a:t>No hay límite a lo </a:t>
            </a:r>
          </a:p>
          <a:p>
            <a:r>
              <a:rPr lang="es-ES" sz="1400" dirty="0"/>
              <a:t>que se puede hacer </a:t>
            </a:r>
          </a:p>
          <a:p>
            <a:r>
              <a:rPr lang="es-ES" sz="1400" dirty="0"/>
              <a:t>si no importa quién </a:t>
            </a:r>
          </a:p>
          <a:p>
            <a:r>
              <a:rPr lang="es-ES" sz="1400" dirty="0"/>
              <a:t>reciba el crédito!</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937253" y="3806834"/>
            <a:ext cx="7086600" cy="2181225"/>
          </a:xfrm>
          <a:prstGeom prst="rect">
            <a:avLst/>
          </a:prstGeom>
          <a:solidFill>
            <a:srgbClr val="A7BFD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1143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onotype Corsiva" pitchFamily="66" charset="0"/>
                <a:ea typeface="Times New Roman" pitchFamily="18" charset="0"/>
                <a:cs typeface="Arial" pitchFamily="34" charset="0"/>
              </a:rPr>
              <a:t>Some things I learned from my first Sunday School teacher..</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114300" algn="l" defTabSz="914400" rtl="0" eaLnBrk="0" fontAlgn="base" latinLnBrk="0" hangingPunct="0">
              <a:lnSpc>
                <a:spcPct val="100000"/>
              </a:lnSpc>
              <a:spcBef>
                <a:spcPct val="0"/>
              </a:spcBef>
              <a:spcAft>
                <a:spcPct val="0"/>
              </a:spcAft>
              <a:buClrTx/>
              <a:buSzTx/>
              <a:buFontTx/>
              <a:buChar char="•"/>
              <a:tabLst/>
            </a:pPr>
            <a:r>
              <a:rPr kumimoji="0" lang="en-US"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t>Pray for the children with whom you minister. (James 5:16)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114300" algn="l" defTabSz="914400" rtl="0" eaLnBrk="0" fontAlgn="base" latinLnBrk="0" hangingPunct="0">
              <a:lnSpc>
                <a:spcPct val="100000"/>
              </a:lnSpc>
              <a:spcBef>
                <a:spcPct val="0"/>
              </a:spcBef>
              <a:spcAft>
                <a:spcPct val="0"/>
              </a:spcAft>
              <a:buClrTx/>
              <a:buSzTx/>
              <a:buFontTx/>
              <a:buChar char="•"/>
              <a:tabLst/>
            </a:pPr>
            <a:r>
              <a:rPr kumimoji="0" lang="en-US"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t>Allow Jesus to love them through you.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114300" algn="l" defTabSz="914400" rtl="0" eaLnBrk="0" fontAlgn="base" latinLnBrk="0" hangingPunct="0">
              <a:lnSpc>
                <a:spcPct val="100000"/>
              </a:lnSpc>
              <a:spcBef>
                <a:spcPct val="0"/>
              </a:spcBef>
              <a:spcAft>
                <a:spcPct val="0"/>
              </a:spcAft>
              <a:buClrTx/>
              <a:buSzTx/>
              <a:buFontTx/>
              <a:buChar char="•"/>
              <a:tabLst/>
            </a:pPr>
            <a:r>
              <a:rPr kumimoji="0" lang="en-US"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t>Jesus loves even the most unlovely child.</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114300" algn="l" defTabSz="914400" rtl="0" eaLnBrk="0" fontAlgn="base" latinLnBrk="0" hangingPunct="0">
              <a:lnSpc>
                <a:spcPct val="100000"/>
              </a:lnSpc>
              <a:spcBef>
                <a:spcPct val="0"/>
              </a:spcBef>
              <a:spcAft>
                <a:spcPct val="0"/>
              </a:spcAft>
              <a:buClrTx/>
              <a:buSzTx/>
              <a:buFontTx/>
              <a:buChar char="•"/>
              <a:tabLst/>
            </a:pPr>
            <a:r>
              <a:rPr kumimoji="0" lang="en-US"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t>Make them all feel welcome..smile!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114300" algn="l" defTabSz="914400" rtl="0" eaLnBrk="0" fontAlgn="base" latinLnBrk="0" hangingPunct="0">
              <a:lnSpc>
                <a:spcPct val="100000"/>
              </a:lnSpc>
              <a:spcBef>
                <a:spcPct val="0"/>
              </a:spcBef>
              <a:spcAft>
                <a:spcPct val="0"/>
              </a:spcAft>
              <a:buClrTx/>
              <a:buSzTx/>
              <a:buFontTx/>
              <a:buChar char="•"/>
              <a:tabLst/>
            </a:pPr>
            <a:r>
              <a:rPr kumimoji="0" lang="en-US"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t>Sing joyful songs; they stay in the heart! (Psalm 100:1 and 2)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114300" algn="l" defTabSz="914400" rtl="0" eaLnBrk="0" fontAlgn="base" latinLnBrk="0" hangingPunct="0">
              <a:lnSpc>
                <a:spcPct val="100000"/>
              </a:lnSpc>
              <a:spcBef>
                <a:spcPct val="0"/>
              </a:spcBef>
              <a:spcAft>
                <a:spcPct val="0"/>
              </a:spcAft>
              <a:buClrTx/>
              <a:buSzTx/>
              <a:buFontTx/>
              <a:buChar char="•"/>
              <a:tabLst/>
            </a:pPr>
            <a:r>
              <a:rPr kumimoji="0" lang="en-US"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t>Let them see the Bible verses. (Psalm 119:105)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114300" algn="l" defTabSz="914400" rtl="0" eaLnBrk="0" fontAlgn="base" latinLnBrk="0" hangingPunct="0">
              <a:lnSpc>
                <a:spcPct val="100000"/>
              </a:lnSpc>
              <a:spcBef>
                <a:spcPct val="0"/>
              </a:spcBef>
              <a:spcAft>
                <a:spcPct val="0"/>
              </a:spcAft>
              <a:buClrTx/>
              <a:buSzTx/>
              <a:buFontTx/>
              <a:buChar char="•"/>
              <a:tabLst/>
            </a:pPr>
            <a:r>
              <a:rPr kumimoji="0" lang="en-US"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t>Use your Bible, those who can't read, can hear The Word of God.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114300" algn="l" defTabSz="914400" rtl="0" eaLnBrk="0" fontAlgn="base" latinLnBrk="0" hangingPunct="0">
              <a:lnSpc>
                <a:spcPct val="100000"/>
              </a:lnSpc>
              <a:spcBef>
                <a:spcPct val="0"/>
              </a:spcBef>
              <a:spcAft>
                <a:spcPct val="0"/>
              </a:spcAft>
              <a:buClrTx/>
              <a:buSzTx/>
              <a:buFontTx/>
              <a:buChar char="•"/>
              <a:tabLst/>
            </a:pPr>
            <a:r>
              <a:rPr kumimoji="0" lang="en-US"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t>Be prepared to teach...filled with The Spirit. (Ephesians 5:18)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114300" algn="l" defTabSz="914400" rtl="0" eaLnBrk="0" fontAlgn="base" latinLnBrk="0" hangingPunct="0">
              <a:lnSpc>
                <a:spcPct val="100000"/>
              </a:lnSpc>
              <a:spcBef>
                <a:spcPct val="0"/>
              </a:spcBef>
              <a:spcAft>
                <a:spcPct val="0"/>
              </a:spcAft>
              <a:buClrTx/>
              <a:buSzTx/>
              <a:buFontTx/>
              <a:buChar char="•"/>
              <a:tabLst/>
            </a:pPr>
            <a:r>
              <a:rPr kumimoji="0" lang="en-US"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t>Have sufficient helpers in order to assist the children in different areas.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114300" algn="l" defTabSz="914400" rtl="0" eaLnBrk="0" fontAlgn="base" latinLnBrk="0" hangingPunct="0">
              <a:lnSpc>
                <a:spcPct val="100000"/>
              </a:lnSpc>
              <a:spcBef>
                <a:spcPct val="0"/>
              </a:spcBef>
              <a:spcAft>
                <a:spcPct val="0"/>
              </a:spcAft>
              <a:buClrTx/>
              <a:buSzTx/>
              <a:buFontTx/>
              <a:buChar char="•"/>
              <a:tabLst/>
            </a:pPr>
            <a:r>
              <a:rPr kumimoji="0" lang="en-US"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t>In all that you do, point the children to Jesus! He has the master plan for their lives.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114300" algn="l" defTabSz="914400" rtl="0" eaLnBrk="0" fontAlgn="base" latinLnBrk="0" hangingPunct="0">
              <a:lnSpc>
                <a:spcPct val="100000"/>
              </a:lnSpc>
              <a:spcBef>
                <a:spcPct val="0"/>
              </a:spcBef>
              <a:spcAft>
                <a:spcPct val="0"/>
              </a:spcAft>
              <a:buClrTx/>
              <a:buSzTx/>
              <a:buFontTx/>
              <a:buChar char="•"/>
              <a:tabLst/>
            </a:pPr>
            <a:r>
              <a:rPr kumimoji="0" lang="en-US"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t>Always give an opportunity for a child to accept Christ as their Savior but never try to do the work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11430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t>     that only The Holy Spirit is able to do. (Proverbs 27:1) (Psalm 95:7)</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11430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t>12.  Simply love them as He loves us...unconditionally!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1143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196" name="Rectangle 4"/>
          <p:cNvSpPr>
            <a:spLocks noChangeArrowheads="1"/>
          </p:cNvSpPr>
          <p:nvPr/>
        </p:nvSpPr>
        <p:spPr bwMode="auto">
          <a:xfrm>
            <a:off x="8014" y="247257"/>
            <a:ext cx="9182322" cy="28315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143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taneo BT" pitchFamily="66" charset="0"/>
                <a:ea typeface="Times New Roman" pitchFamily="18" charset="0"/>
                <a:cs typeface="TypoUpright BT" pitchFamily="66" charset="0"/>
              </a:rPr>
              <a:t>                                     Remembering a Special Sunday School Teacher</a:t>
            </a:r>
            <a:r>
              <a:rPr kumimoji="0" lang="en-US" sz="1800" b="0" i="0" u="none" strike="noStrike" cap="none" normalizeH="0" baseline="0" dirty="0">
                <a:ln>
                  <a:noFill/>
                </a:ln>
                <a:solidFill>
                  <a:schemeClr val="tx1"/>
                </a:solidFill>
                <a:effectLst/>
                <a:latin typeface="Cataneo BT" pitchFamily="66" charset="0"/>
                <a:ea typeface="Times New Roman" pitchFamily="18" charset="0"/>
                <a:cs typeface="Trebuchet MS" pitchFamily="34" charset="0"/>
              </a:rPr>
              <a:t>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Trebuchet MS" pitchFamily="34" charset="0"/>
              </a:rPr>
              <a:t>      </a:t>
            </a: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It's easy to remember the number of times I attended church as a child, usually on Easter Sunday and maybe one or two VBS’s.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What stands out so clearly, at one particular church, is seeing a kind teacher's smile when we entered her class room. The songs that we sang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were happy songs. She not only read from The Bible, she and her assistant patiently handed out extra Bibles for all the children to see the verses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and read along. It was in her class, at the age of 8, that I read John 3:16 for the first time.	</a:t>
            </a:r>
            <a:r>
              <a:rPr lang="en-US" sz="900" dirty="0">
                <a:latin typeface="Arial" pitchFamily="34" charset="0"/>
                <a:cs typeface="Arial" pitchFamily="34" charset="0"/>
              </a:rPr>
              <a:t> </a:t>
            </a: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My sister and I only attended her class a few times,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each occasion was Easter Sunday, but The Lord used this Spirit-filled teacher in a way that would impact the rest of my life. Upon our second visit,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she handed me a beautiful red Bible to read from. This one, however, was different than all the other loaner Bibles; it had my name engraved at the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bottom in shiny gold letters. After telling the teacher, she gently replied, “Then it must be your Bible.” It had been a whole year since I attended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her class, yet she remembered and must have been praying for me. Her kindness has remained in my heart to this day though the Bible has long since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worn out. She gave me the very things that I needed.. kindness, truth and hope! I hugged the Bible all the way home after church, thinking in my heart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that maybe, just maybe, God </a:t>
            </a:r>
            <a:r>
              <a:rPr kumimoji="0" lang="en-US"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does </a:t>
            </a: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know that I'm alive.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	 I believe that Jesus Himself was giving me what I needed through the hands of that special teacher many years ago...His Word.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Coming from a family shattered by alcoholism, God was wooing me to Himself, beckoning through this teacher.. "I love you and have wonderful plans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for your life." I finally understood, some years later, that Jesus was </a:t>
            </a:r>
            <a:r>
              <a:rPr kumimoji="0" lang="en-US" sz="1000" b="1" i="1" u="none" strike="noStrike" cap="none" normalizeH="0" baseline="0" dirty="0">
                <a:ln>
                  <a:noFill/>
                </a:ln>
                <a:solidFill>
                  <a:schemeClr val="tx1"/>
                </a:solidFill>
                <a:effectLst/>
                <a:latin typeface="Arial" pitchFamily="34" charset="0"/>
                <a:ea typeface="Times New Roman" pitchFamily="18" charset="0"/>
                <a:cs typeface="Arial" pitchFamily="34" charset="0"/>
              </a:rPr>
              <a:t>my </a:t>
            </a: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substitute sacrifice for sin, and humbly accepted Him into my heart and life.</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 I've worn out some Bibles since then, the red one included, but none would be as special as that little award Bible many years ago.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 </a:t>
            </a:r>
          </a:p>
        </p:txBody>
      </p:sp>
      <p:sp>
        <p:nvSpPr>
          <p:cNvPr id="8197" name="Rectangle 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8198" name="Rectangle 6"/>
          <p:cNvSpPr>
            <a:spLocks noChangeArrowheads="1"/>
          </p:cNvSpPr>
          <p:nvPr/>
        </p:nvSpPr>
        <p:spPr bwMode="auto">
          <a:xfrm>
            <a:off x="0" y="2742181"/>
            <a:ext cx="8961107"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             Children today are silently crying for truth, love, hope and purpose for their lives. It is my earnest prayer that, as this lady was used by</a:t>
            </a: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 The Lord to bring hope to my heart, we as children's workers would demonstrate that same kind of care and burden for all children who walk in our </a:t>
            </a: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classrooms, allowing our Heavenly Father to love them through us.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200" name="Rectangle 8"/>
          <p:cNvSpPr>
            <a:spLocks noChangeArrowheads="1"/>
          </p:cNvSpPr>
          <p:nvPr/>
        </p:nvSpPr>
        <p:spPr bwMode="auto">
          <a:xfrm>
            <a:off x="0" y="1790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1" name="Picture 10" descr="amazon-girl_7314.jpg"/>
          <p:cNvPicPr/>
          <p:nvPr/>
        </p:nvPicPr>
        <p:blipFill>
          <a:blip r:embed="rId2" cstate="print"/>
          <a:stretch>
            <a:fillRect/>
          </a:stretch>
        </p:blipFill>
        <p:spPr>
          <a:xfrm>
            <a:off x="6172200" y="4005990"/>
            <a:ext cx="1560195" cy="1031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201" name="WordArt 9" descr="Sand"/>
          <p:cNvSpPr>
            <a:spLocks noChangeArrowheads="1" noChangeShapeType="1" noTextEdit="1"/>
          </p:cNvSpPr>
          <p:nvPr/>
        </p:nvSpPr>
        <p:spPr bwMode="auto">
          <a:xfrm rot="5400000">
            <a:off x="7678851" y="3938970"/>
            <a:ext cx="1548300" cy="295275"/>
          </a:xfrm>
          <a:prstGeom prst="rect">
            <a:avLst/>
          </a:prstGeom>
        </p:spPr>
        <p:txBody>
          <a:bodyPr vert="wordArtVert" wrap="none" fromWordArt="1">
            <a:prstTxWarp prst="textPlain">
              <a:avLst>
                <a:gd name="adj" fmla="val 50000"/>
              </a:avLst>
            </a:prstTxWarp>
          </a:bodyPr>
          <a:lstStyle/>
          <a:p>
            <a:pPr algn="ctr" rtl="0" fontAlgn="auto"/>
            <a:r>
              <a:rPr lang="en-US" sz="2400" kern="10" spc="0" dirty="0">
                <a:ln w="12700">
                  <a:solidFill>
                    <a:srgbClr val="C4B596"/>
                  </a:solidFill>
                  <a:round/>
                  <a:headEnd/>
                  <a:tailEnd/>
                </a:ln>
                <a:blipFill dpi="0" rotWithShape="0">
                  <a:blip r:embed="rId3"/>
                  <a:srcRect/>
                  <a:tile tx="0" ty="0" sx="100000" sy="100000" flip="none" algn="tl"/>
                </a:blipFill>
                <a:effectLst>
                  <a:outerShdw dist="53882" dir="2700000" algn="ctr" rotWithShape="0">
                    <a:srgbClr val="CBCBCB">
                      <a:alpha val="80000"/>
                    </a:srgbClr>
                  </a:outerShdw>
                </a:effectLst>
                <a:latin typeface="Times New Roman"/>
                <a:cs typeface="Times New Roman"/>
              </a:rPr>
              <a:t>Peace</a:t>
            </a:r>
          </a:p>
        </p:txBody>
      </p:sp>
      <p:sp>
        <p:nvSpPr>
          <p:cNvPr id="8202" name="WordArt 10"/>
          <p:cNvSpPr>
            <a:spLocks noChangeArrowheads="1" noChangeShapeType="1" noTextEdit="1"/>
          </p:cNvSpPr>
          <p:nvPr/>
        </p:nvSpPr>
        <p:spPr bwMode="auto">
          <a:xfrm>
            <a:off x="5065994" y="5537901"/>
            <a:ext cx="1533525" cy="342900"/>
          </a:xfrm>
          <a:prstGeom prst="rect">
            <a:avLst/>
          </a:prstGeom>
        </p:spPr>
        <p:txBody>
          <a:bodyPr wrap="none" fromWordArt="1">
            <a:prstTxWarp prst="textPlain">
              <a:avLst>
                <a:gd name="adj" fmla="val 50000"/>
              </a:avLst>
            </a:prstTxWarp>
          </a:bodyPr>
          <a:lstStyle/>
          <a:p>
            <a:pPr algn="ctr" rtl="0"/>
            <a:r>
              <a:rPr lang="en-US" sz="1800" kern="10" spc="0" dirty="0">
                <a:ln w="9525">
                  <a:noFill/>
                  <a:round/>
                  <a:headEnd/>
                  <a:tailEnd/>
                </a:ln>
                <a:solidFill>
                  <a:srgbClr val="336699"/>
                </a:solidFill>
                <a:effectLst>
                  <a:outerShdw dist="45791" dir="2021404" algn="ctr" rotWithShape="0">
                    <a:srgbClr val="B2B2B2">
                      <a:alpha val="80000"/>
                    </a:srgbClr>
                  </a:outerShdw>
                </a:effectLst>
                <a:latin typeface="Tempus Sans ITC"/>
              </a:rPr>
              <a:t>2Timothy 2:24 </a:t>
            </a:r>
          </a:p>
        </p:txBody>
      </p:sp>
      <p:pic>
        <p:nvPicPr>
          <p:cNvPr id="15" name="Picture 14" descr="http://2.bp.blogspot.com/-TAjL8IJVkBQ/TX0J1HYaN5I/AAAAAAAAAwA/x-E3bP3tQls/s1600/baby_lamb.jpg">
            <a:hlinkClick r:id="rId4" tgtFrame="_blank"/>
          </p:cNvPr>
          <p:cNvPicPr/>
          <p:nvPr/>
        </p:nvPicPr>
        <p:blipFill>
          <a:blip r:embed="rId5" cstate="print"/>
          <a:srcRect/>
          <a:stretch>
            <a:fillRect/>
          </a:stretch>
        </p:blipFill>
        <p:spPr bwMode="auto">
          <a:xfrm>
            <a:off x="6857358" y="5233443"/>
            <a:ext cx="1623695" cy="10727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204" name="WordArt 12" descr="Sand"/>
          <p:cNvSpPr>
            <a:spLocks noChangeArrowheads="1" noChangeShapeType="1" noTextEdit="1"/>
          </p:cNvSpPr>
          <p:nvPr/>
        </p:nvSpPr>
        <p:spPr bwMode="auto">
          <a:xfrm rot="5400000">
            <a:off x="-815872" y="5167312"/>
            <a:ext cx="2514602" cy="428625"/>
          </a:xfrm>
          <a:prstGeom prst="rect">
            <a:avLst/>
          </a:prstGeom>
        </p:spPr>
        <p:txBody>
          <a:bodyPr vert="wordArtVert" wrap="none" fromWordArt="1">
            <a:prstTxWarp prst="textPlain">
              <a:avLst>
                <a:gd name="adj" fmla="val 50000"/>
              </a:avLst>
            </a:prstTxWarp>
          </a:bodyPr>
          <a:lstStyle/>
          <a:p>
            <a:pPr algn="ctr" rtl="0" fontAlgn="auto"/>
            <a:r>
              <a:rPr lang="en-US" sz="2400" kern="10" spc="0" dirty="0">
                <a:ln w="12700">
                  <a:solidFill>
                    <a:srgbClr val="C4B596"/>
                  </a:solidFill>
                  <a:round/>
                  <a:headEnd/>
                  <a:tailEnd/>
                </a:ln>
                <a:blipFill dpi="0" rotWithShape="0">
                  <a:blip r:embed="rId3"/>
                  <a:srcRect/>
                  <a:tile tx="0" ty="0" sx="100000" sy="100000" flip="none" algn="tl"/>
                </a:blipFill>
                <a:effectLst>
                  <a:outerShdw dist="53882" dir="2700000" algn="ctr" rotWithShape="0">
                    <a:srgbClr val="CBCBCB">
                      <a:alpha val="80000"/>
                    </a:srgbClr>
                  </a:outerShdw>
                </a:effectLst>
                <a:latin typeface="Times New Roman"/>
                <a:cs typeface="Times New Roman"/>
              </a:rPr>
              <a:t>Temperance</a:t>
            </a:r>
          </a:p>
        </p:txBody>
      </p:sp>
      <p:sp>
        <p:nvSpPr>
          <p:cNvPr id="8205" name="Rectangle 13"/>
          <p:cNvSpPr>
            <a:spLocks noChangeArrowheads="1"/>
          </p:cNvSpPr>
          <p:nvPr/>
        </p:nvSpPr>
        <p:spPr bwMode="auto">
          <a:xfrm>
            <a:off x="0" y="6488077"/>
            <a:ext cx="9190336"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Arial" pitchFamily="34" charset="0"/>
                <a:ea typeface="Times New Roman" pitchFamily="18" charset="0"/>
                <a:cs typeface="Arial" pitchFamily="34" charset="0"/>
              </a:rPr>
              <a:t>                                                                                                                                                                          Psalm 18:35 “Thy gentleness hath made me great.”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7" y="381000"/>
            <a:ext cx="8686800" cy="838200"/>
          </a:xfrm>
        </p:spPr>
        <p:txBody>
          <a:bodyPr>
            <a:normAutofit fontScale="90000"/>
          </a:bodyPr>
          <a:lstStyle/>
          <a:p>
            <a:r>
              <a:rPr lang="en-US" sz="2000" dirty="0"/>
              <a:t>  Sunday school was meant to be an outreach into communities.</a:t>
            </a:r>
            <a:br>
              <a:rPr lang="en-US" sz="2000" dirty="0"/>
            </a:br>
            <a:br>
              <a:rPr lang="en-US" sz="2000" dirty="0"/>
            </a:br>
            <a:r>
              <a:rPr lang="es-ES" sz="2000" dirty="0">
                <a:solidFill>
                  <a:srgbClr val="C00000"/>
                </a:solidFill>
              </a:rPr>
              <a:t> Escuela dominical estaba destinada a ser una ministerio en las comunidades.</a:t>
            </a:r>
            <a:endParaRPr lang="en-US" sz="2000"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0" y="2667000"/>
            <a:ext cx="4648200" cy="3690671"/>
          </a:xfrm>
        </p:spPr>
      </p:pic>
      <p:sp>
        <p:nvSpPr>
          <p:cNvPr id="6" name="Rectangle 5"/>
          <p:cNvSpPr/>
          <p:nvPr/>
        </p:nvSpPr>
        <p:spPr>
          <a:xfrm>
            <a:off x="186267" y="1676400"/>
            <a:ext cx="4572000" cy="4185761"/>
          </a:xfrm>
          <a:prstGeom prst="rect">
            <a:avLst/>
          </a:prstGeom>
        </p:spPr>
        <p:txBody>
          <a:bodyPr>
            <a:spAutoFit/>
          </a:bodyPr>
          <a:lstStyle/>
          <a:p>
            <a:r>
              <a:rPr lang="en-US" sz="1400" dirty="0"/>
              <a:t>It was in England in the late 18th </a:t>
            </a:r>
          </a:p>
          <a:p>
            <a:r>
              <a:rPr lang="en-US" sz="1400" dirty="0"/>
              <a:t>Century. When Sunday School classes first began. Visionary evangelicals like Robert Raikes devised a plan to gather poor, uneducated working children into education classes on Sundays, the children’s only day </a:t>
            </a:r>
          </a:p>
          <a:p>
            <a:r>
              <a:rPr lang="en-US" sz="1400" dirty="0"/>
              <a:t>off.  Bibles, clean clothes and learning </a:t>
            </a:r>
          </a:p>
          <a:p>
            <a:r>
              <a:rPr lang="en-US" sz="1400" dirty="0"/>
              <a:t>materials were provided, and </a:t>
            </a:r>
          </a:p>
          <a:p>
            <a:r>
              <a:rPr lang="en-US" sz="1400" dirty="0"/>
              <a:t>instruction given in reading, writing, </a:t>
            </a:r>
          </a:p>
          <a:p>
            <a:r>
              <a:rPr lang="en-US" sz="1400" dirty="0"/>
              <a:t>hygiene and good citizenship.</a:t>
            </a:r>
          </a:p>
          <a:p>
            <a:endParaRPr lang="en-US" sz="1400" dirty="0"/>
          </a:p>
          <a:p>
            <a:r>
              <a:rPr lang="es-ES" sz="1400" dirty="0">
                <a:solidFill>
                  <a:srgbClr val="C00000"/>
                </a:solidFill>
              </a:rPr>
              <a:t>Fue en Inglaterra a finales del siglo XVIII. Cuando comenzaron clases de escuela dominical. Los </a:t>
            </a:r>
          </a:p>
          <a:p>
            <a:r>
              <a:rPr lang="es-ES" sz="1400" dirty="0">
                <a:solidFill>
                  <a:srgbClr val="C00000"/>
                </a:solidFill>
              </a:rPr>
              <a:t>evangélicos visionarios como Robert </a:t>
            </a:r>
            <a:r>
              <a:rPr lang="es-ES" sz="1400" dirty="0" err="1">
                <a:solidFill>
                  <a:srgbClr val="C00000"/>
                </a:solidFill>
              </a:rPr>
              <a:t>Raikes</a:t>
            </a:r>
            <a:r>
              <a:rPr lang="es-ES" sz="1400" dirty="0">
                <a:solidFill>
                  <a:srgbClr val="C00000"/>
                </a:solidFill>
              </a:rPr>
              <a:t> idearon </a:t>
            </a:r>
          </a:p>
          <a:p>
            <a:r>
              <a:rPr lang="es-ES" sz="1400" dirty="0">
                <a:solidFill>
                  <a:srgbClr val="C00000"/>
                </a:solidFill>
              </a:rPr>
              <a:t>un plan para recoger a pobres y sin educación los </a:t>
            </a:r>
          </a:p>
          <a:p>
            <a:r>
              <a:rPr lang="es-ES" sz="1400" dirty="0">
                <a:solidFill>
                  <a:srgbClr val="C00000"/>
                </a:solidFill>
              </a:rPr>
              <a:t>niños que trabajan en las clases de educación los domingos, único día de los niños.  Biblias, ropa </a:t>
            </a:r>
          </a:p>
          <a:p>
            <a:r>
              <a:rPr lang="es-ES" sz="1400" dirty="0">
                <a:solidFill>
                  <a:srgbClr val="C00000"/>
                </a:solidFill>
              </a:rPr>
              <a:t>limpia y materiales fueron proporcionados y la </a:t>
            </a:r>
          </a:p>
          <a:p>
            <a:r>
              <a:rPr lang="es-ES" sz="1400" dirty="0">
                <a:solidFill>
                  <a:srgbClr val="C00000"/>
                </a:solidFill>
              </a:rPr>
              <a:t>instrucción en lectura, escritura, higiene y buena ciudadanía</a:t>
            </a:r>
            <a:r>
              <a:rPr lang="es-ES" sz="1400" dirty="0"/>
              <a:t>.</a:t>
            </a:r>
            <a:endParaRPr lang="en-US" sz="1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4083" y="1219200"/>
            <a:ext cx="2209800" cy="1243013"/>
          </a:xfrm>
          <a:prstGeom prst="ellipse">
            <a:avLst/>
          </a:prstGeom>
          <a:ln>
            <a:noFill/>
          </a:ln>
          <a:effectLst>
            <a:softEdge rad="11250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1083387"/>
            <a:ext cx="1593850" cy="1589257"/>
          </a:xfrm>
          <a:prstGeom prst="ellipse">
            <a:avLst/>
          </a:prstGeom>
          <a:ln>
            <a:noFill/>
          </a:ln>
          <a:effectLst>
            <a:softEdge rad="112500"/>
          </a:effectLst>
        </p:spPr>
      </p:pic>
    </p:spTree>
    <p:extLst>
      <p:ext uri="{BB962C8B-B14F-4D97-AF65-F5344CB8AC3E}">
        <p14:creationId xmlns:p14="http://schemas.microsoft.com/office/powerpoint/2010/main" val="4919265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302</TotalTime>
  <Words>3220</Words>
  <Application>Microsoft Office PowerPoint</Application>
  <PresentationFormat>On-screen Show (4:3)</PresentationFormat>
  <Paragraphs>324</Paragraphs>
  <Slides>24</Slides>
  <Notes>0</Notes>
  <HiddenSlides>0</HiddenSlides>
  <MMClips>0</MMClips>
  <ScaleCrop>false</ScaleCrop>
  <HeadingPairs>
    <vt:vector size="6" baseType="variant">
      <vt:variant>
        <vt:lpstr>Fonts Used</vt:lpstr>
      </vt:variant>
      <vt:variant>
        <vt:i4>25</vt:i4>
      </vt:variant>
      <vt:variant>
        <vt:lpstr>Theme</vt:lpstr>
      </vt:variant>
      <vt:variant>
        <vt:i4>1</vt:i4>
      </vt:variant>
      <vt:variant>
        <vt:lpstr>Slide Titles</vt:lpstr>
      </vt:variant>
      <vt:variant>
        <vt:i4>24</vt:i4>
      </vt:variant>
    </vt:vector>
  </HeadingPairs>
  <TitlesOfParts>
    <vt:vector size="50" baseType="lpstr">
      <vt:lpstr>Academy Engraved LET</vt:lpstr>
      <vt:lpstr>Angsana New</vt:lpstr>
      <vt:lpstr>Arial</vt:lpstr>
      <vt:lpstr>Arial Black</vt:lpstr>
      <vt:lpstr>Calibri</vt:lpstr>
      <vt:lpstr>Cambria</vt:lpstr>
      <vt:lpstr>Candy Buzz BTN</vt:lpstr>
      <vt:lpstr>Cataneo BT</vt:lpstr>
      <vt:lpstr>Chaucer</vt:lpstr>
      <vt:lpstr>Franklin Gothic Book</vt:lpstr>
      <vt:lpstr>Franklin Gothic Medium</vt:lpstr>
      <vt:lpstr>Impact</vt:lpstr>
      <vt:lpstr>Kristen ITC</vt:lpstr>
      <vt:lpstr>Monotype Corsiva</vt:lpstr>
      <vt:lpstr>One Stroke Script LET</vt:lpstr>
      <vt:lpstr>Sherwood</vt:lpstr>
      <vt:lpstr>Sylfaen</vt:lpstr>
      <vt:lpstr>Symphony</vt:lpstr>
      <vt:lpstr>Tempus Sans ITC</vt:lpstr>
      <vt:lpstr>TimelessTLig</vt:lpstr>
      <vt:lpstr>Times New Roman</vt:lpstr>
      <vt:lpstr>Trebuchet MS</vt:lpstr>
      <vt:lpstr>TypoUpright BT</vt:lpstr>
      <vt:lpstr>Verdana</vt:lpstr>
      <vt:lpstr>Wingdings 2</vt:lpstr>
      <vt:lpstr>Trek</vt:lpstr>
      <vt:lpstr>PowerPoint Presentation</vt:lpstr>
      <vt:lpstr>                       Zechariah 4:6</vt:lpstr>
      <vt:lpstr>Bible teaching is a work of the spirit which requires the teacher to be filled with the spirit.  Enseñanza de la Biblia es una obra del espíritu que requiere el profesor ser lleno del espíritu.</vt:lpstr>
      <vt:lpstr>PowerPoint Presentation</vt:lpstr>
      <vt:lpstr>Pray for God to work in the hearts of your students. Mention their names. Orar a Dios para trabajar en los corazones de sus estudiantes. Mencionar sus nombres</vt:lpstr>
      <vt:lpstr>PowerPoint Presentation</vt:lpstr>
      <vt:lpstr>PowerPoint Presentation</vt:lpstr>
      <vt:lpstr>PowerPoint Presentation</vt:lpstr>
      <vt:lpstr>  Sunday school was meant to be an outreach into communities.   Escuela dominical estaba destinada a ser una ministerio en las comunidades.</vt:lpstr>
      <vt:lpstr>PowerPoint Presentation</vt:lpstr>
      <vt:lpstr>   The transforming power of the word of god!  ¡El poder transformador de la palabra de Dios!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Questions-preguntas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 Anna Dorman</dc:creator>
  <cp:lastModifiedBy>De Doorman</cp:lastModifiedBy>
  <cp:revision>47</cp:revision>
  <dcterms:created xsi:type="dcterms:W3CDTF">2013-04-16T14:11:16Z</dcterms:created>
  <dcterms:modified xsi:type="dcterms:W3CDTF">2017-05-10T18:27:02Z</dcterms:modified>
</cp:coreProperties>
</file>